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60" r:id="rId5"/>
    <p:sldId id="263" r:id="rId6"/>
    <p:sldId id="275" r:id="rId7"/>
    <p:sldId id="261" r:id="rId8"/>
    <p:sldId id="27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B4600-C618-4D8B-9E2F-3BD04A6C6CD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827780F-2151-4BFF-9722-A87015D89C43}">
      <dgm:prSet/>
      <dgm:spPr/>
      <dgm:t>
        <a:bodyPr/>
        <a:lstStyle/>
        <a:p>
          <a:r>
            <a:rPr lang="hr-HR" b="0" i="0" dirty="0"/>
            <a:t>godišnja inicijativa koja uključuje mlade u više od 35 europskih zemalja</a:t>
          </a:r>
          <a:endParaRPr lang="en-US" dirty="0"/>
        </a:p>
      </dgm:t>
    </dgm:pt>
    <dgm:pt modelId="{CD66D698-15EB-45C8-9B36-6EF9548741DB}" type="parTrans" cxnId="{AD3603DB-E951-4421-9871-ED85D4837898}">
      <dgm:prSet/>
      <dgm:spPr/>
      <dgm:t>
        <a:bodyPr/>
        <a:lstStyle/>
        <a:p>
          <a:endParaRPr lang="en-US"/>
        </a:p>
      </dgm:t>
    </dgm:pt>
    <dgm:pt modelId="{F679AF14-EEB4-47F8-92FA-66BCDAEB6FEF}" type="sibTrans" cxnId="{AD3603DB-E951-4421-9871-ED85D4837898}">
      <dgm:prSet phldrT="1" phldr="0"/>
      <dgm:spPr/>
      <dgm:t>
        <a:bodyPr/>
        <a:lstStyle/>
        <a:p>
          <a:endParaRPr lang="en-US"/>
        </a:p>
      </dgm:t>
    </dgm:pt>
    <dgm:pt modelId="{F1B90B0C-0ECA-406F-B819-C5FCE13AC1A3}">
      <dgm:prSet/>
      <dgm:spPr/>
      <dgm:t>
        <a:bodyPr/>
        <a:lstStyle/>
        <a:p>
          <a:r>
            <a:rPr lang="hr-HR" b="0" i="0"/>
            <a:t>aktivnosti su nastava u učionici, seminari, konferencije, Europski kviz o novcu i drugo</a:t>
          </a:r>
          <a:endParaRPr lang="en-US"/>
        </a:p>
      </dgm:t>
    </dgm:pt>
    <dgm:pt modelId="{230084FE-BD30-4185-8B20-C603D4354007}" type="parTrans" cxnId="{76B4BCDC-547D-4B8B-A056-40E05849B541}">
      <dgm:prSet/>
      <dgm:spPr/>
      <dgm:t>
        <a:bodyPr/>
        <a:lstStyle/>
        <a:p>
          <a:endParaRPr lang="en-US"/>
        </a:p>
      </dgm:t>
    </dgm:pt>
    <dgm:pt modelId="{998409C0-D9B1-49FA-841A-18C12D92E4A3}" type="sibTrans" cxnId="{76B4BCDC-547D-4B8B-A056-40E05849B541}">
      <dgm:prSet phldrT="2" phldr="0"/>
      <dgm:spPr/>
      <dgm:t>
        <a:bodyPr/>
        <a:lstStyle/>
        <a:p>
          <a:endParaRPr lang="en-US"/>
        </a:p>
      </dgm:t>
    </dgm:pt>
    <dgm:pt modelId="{34B144E5-C6DF-41AA-92E6-803ACFD33D39}">
      <dgm:prSet/>
      <dgm:spPr/>
      <dgm:t>
        <a:bodyPr/>
        <a:lstStyle/>
        <a:p>
          <a:r>
            <a:rPr lang="hr-HR" dirty="0"/>
            <a:t>provodi se s ciljem </a:t>
          </a:r>
          <a:r>
            <a:rPr lang="hr-HR" b="0" i="0" dirty="0"/>
            <a:t>poboljšanja razine financijske pismenosti </a:t>
          </a:r>
          <a:endParaRPr lang="en-US" dirty="0"/>
        </a:p>
      </dgm:t>
    </dgm:pt>
    <dgm:pt modelId="{BCD9DC63-A5E3-437F-B626-90554BA81179}" type="parTrans" cxnId="{9BDE5AD6-0A7B-4B7D-A44F-AD61AED585B5}">
      <dgm:prSet/>
      <dgm:spPr/>
      <dgm:t>
        <a:bodyPr/>
        <a:lstStyle/>
        <a:p>
          <a:endParaRPr lang="en-US"/>
        </a:p>
      </dgm:t>
    </dgm:pt>
    <dgm:pt modelId="{E59F401F-705A-41AA-A975-D20F54E2B49D}" type="sibTrans" cxnId="{9BDE5AD6-0A7B-4B7D-A44F-AD61AED585B5}">
      <dgm:prSet phldrT="3" phldr="0"/>
      <dgm:spPr/>
      <dgm:t>
        <a:bodyPr/>
        <a:lstStyle/>
        <a:p>
          <a:endParaRPr lang="en-US"/>
        </a:p>
      </dgm:t>
    </dgm:pt>
    <dgm:pt modelId="{5C0835CA-51CA-486B-B26A-B53F87D5391A}" type="pres">
      <dgm:prSet presAssocID="{AD8B4600-C618-4D8B-9E2F-3BD04A6C6CDE}" presName="vert0" presStyleCnt="0">
        <dgm:presLayoutVars>
          <dgm:dir/>
          <dgm:animOne val="branch"/>
          <dgm:animLvl val="lvl"/>
        </dgm:presLayoutVars>
      </dgm:prSet>
      <dgm:spPr/>
    </dgm:pt>
    <dgm:pt modelId="{DF257979-5CD9-41F2-B331-449C4154B7E4}" type="pres">
      <dgm:prSet presAssocID="{0827780F-2151-4BFF-9722-A87015D89C43}" presName="thickLine" presStyleLbl="alignNode1" presStyleIdx="0" presStyleCnt="3"/>
      <dgm:spPr/>
    </dgm:pt>
    <dgm:pt modelId="{964DABF3-0DE6-4BCE-96A0-5B7243DD032E}" type="pres">
      <dgm:prSet presAssocID="{0827780F-2151-4BFF-9722-A87015D89C43}" presName="horz1" presStyleCnt="0"/>
      <dgm:spPr/>
    </dgm:pt>
    <dgm:pt modelId="{3670A9A3-9494-4188-A29A-220820844ABB}" type="pres">
      <dgm:prSet presAssocID="{0827780F-2151-4BFF-9722-A87015D89C43}" presName="tx1" presStyleLbl="revTx" presStyleIdx="0" presStyleCnt="3"/>
      <dgm:spPr/>
    </dgm:pt>
    <dgm:pt modelId="{ACDF3198-D2AB-47E2-BAB9-B30EDC14EFDE}" type="pres">
      <dgm:prSet presAssocID="{0827780F-2151-4BFF-9722-A87015D89C43}" presName="vert1" presStyleCnt="0"/>
      <dgm:spPr/>
    </dgm:pt>
    <dgm:pt modelId="{87CAFBF5-4DC2-4EBC-A25B-08370762C987}" type="pres">
      <dgm:prSet presAssocID="{F1B90B0C-0ECA-406F-B819-C5FCE13AC1A3}" presName="thickLine" presStyleLbl="alignNode1" presStyleIdx="1" presStyleCnt="3"/>
      <dgm:spPr/>
    </dgm:pt>
    <dgm:pt modelId="{D0F6AFE9-7B47-4565-8A5E-F8F54C299898}" type="pres">
      <dgm:prSet presAssocID="{F1B90B0C-0ECA-406F-B819-C5FCE13AC1A3}" presName="horz1" presStyleCnt="0"/>
      <dgm:spPr/>
    </dgm:pt>
    <dgm:pt modelId="{AD0E80CF-5C65-45D0-82D3-4D557D7A8E48}" type="pres">
      <dgm:prSet presAssocID="{F1B90B0C-0ECA-406F-B819-C5FCE13AC1A3}" presName="tx1" presStyleLbl="revTx" presStyleIdx="1" presStyleCnt="3"/>
      <dgm:spPr/>
    </dgm:pt>
    <dgm:pt modelId="{E58C265D-E4CD-4DD9-B786-50B3E353AB4D}" type="pres">
      <dgm:prSet presAssocID="{F1B90B0C-0ECA-406F-B819-C5FCE13AC1A3}" presName="vert1" presStyleCnt="0"/>
      <dgm:spPr/>
    </dgm:pt>
    <dgm:pt modelId="{A0C40EA2-35EC-4D23-B355-1E9181F69A1A}" type="pres">
      <dgm:prSet presAssocID="{34B144E5-C6DF-41AA-92E6-803ACFD33D39}" presName="thickLine" presStyleLbl="alignNode1" presStyleIdx="2" presStyleCnt="3"/>
      <dgm:spPr/>
    </dgm:pt>
    <dgm:pt modelId="{0BADE8CF-DEBE-4CAA-9A81-BDD968572625}" type="pres">
      <dgm:prSet presAssocID="{34B144E5-C6DF-41AA-92E6-803ACFD33D39}" presName="horz1" presStyleCnt="0"/>
      <dgm:spPr/>
    </dgm:pt>
    <dgm:pt modelId="{451095A6-9526-41AC-8FD0-444681E8BA02}" type="pres">
      <dgm:prSet presAssocID="{34B144E5-C6DF-41AA-92E6-803ACFD33D39}" presName="tx1" presStyleLbl="revTx" presStyleIdx="2" presStyleCnt="3"/>
      <dgm:spPr/>
    </dgm:pt>
    <dgm:pt modelId="{8AB4F5C4-DA1E-4066-84B3-531F9E998446}" type="pres">
      <dgm:prSet presAssocID="{34B144E5-C6DF-41AA-92E6-803ACFD33D39}" presName="vert1" presStyleCnt="0"/>
      <dgm:spPr/>
    </dgm:pt>
  </dgm:ptLst>
  <dgm:cxnLst>
    <dgm:cxn modelId="{F6F19B50-84E3-43C7-8010-6B3ECEE96377}" type="presOf" srcId="{AD8B4600-C618-4D8B-9E2F-3BD04A6C6CDE}" destId="{5C0835CA-51CA-486B-B26A-B53F87D5391A}" srcOrd="0" destOrd="0" presId="urn:microsoft.com/office/officeart/2008/layout/LinedList"/>
    <dgm:cxn modelId="{A1206B73-588A-4763-87CC-BA7D80EA2F0E}" type="presOf" srcId="{34B144E5-C6DF-41AA-92E6-803ACFD33D39}" destId="{451095A6-9526-41AC-8FD0-444681E8BA02}" srcOrd="0" destOrd="0" presId="urn:microsoft.com/office/officeart/2008/layout/LinedList"/>
    <dgm:cxn modelId="{EAE564AA-1748-4D57-8BEF-09C539B74D09}" type="presOf" srcId="{0827780F-2151-4BFF-9722-A87015D89C43}" destId="{3670A9A3-9494-4188-A29A-220820844ABB}" srcOrd="0" destOrd="0" presId="urn:microsoft.com/office/officeart/2008/layout/LinedList"/>
    <dgm:cxn modelId="{9BDE5AD6-0A7B-4B7D-A44F-AD61AED585B5}" srcId="{AD8B4600-C618-4D8B-9E2F-3BD04A6C6CDE}" destId="{34B144E5-C6DF-41AA-92E6-803ACFD33D39}" srcOrd="2" destOrd="0" parTransId="{BCD9DC63-A5E3-437F-B626-90554BA81179}" sibTransId="{E59F401F-705A-41AA-A975-D20F54E2B49D}"/>
    <dgm:cxn modelId="{AD3603DB-E951-4421-9871-ED85D4837898}" srcId="{AD8B4600-C618-4D8B-9E2F-3BD04A6C6CDE}" destId="{0827780F-2151-4BFF-9722-A87015D89C43}" srcOrd="0" destOrd="0" parTransId="{CD66D698-15EB-45C8-9B36-6EF9548741DB}" sibTransId="{F679AF14-EEB4-47F8-92FA-66BCDAEB6FEF}"/>
    <dgm:cxn modelId="{76B4BCDC-547D-4B8B-A056-40E05849B541}" srcId="{AD8B4600-C618-4D8B-9E2F-3BD04A6C6CDE}" destId="{F1B90B0C-0ECA-406F-B819-C5FCE13AC1A3}" srcOrd="1" destOrd="0" parTransId="{230084FE-BD30-4185-8B20-C603D4354007}" sibTransId="{998409C0-D9B1-49FA-841A-18C12D92E4A3}"/>
    <dgm:cxn modelId="{66CECCFA-8982-4978-BCB0-D65B425C47A5}" type="presOf" srcId="{F1B90B0C-0ECA-406F-B819-C5FCE13AC1A3}" destId="{AD0E80CF-5C65-45D0-82D3-4D557D7A8E48}" srcOrd="0" destOrd="0" presId="urn:microsoft.com/office/officeart/2008/layout/LinedList"/>
    <dgm:cxn modelId="{295D2AAB-3C50-4E89-B859-58A6CAE325A7}" type="presParOf" srcId="{5C0835CA-51CA-486B-B26A-B53F87D5391A}" destId="{DF257979-5CD9-41F2-B331-449C4154B7E4}" srcOrd="0" destOrd="0" presId="urn:microsoft.com/office/officeart/2008/layout/LinedList"/>
    <dgm:cxn modelId="{C6554958-978A-4F76-B758-25EB69B0076F}" type="presParOf" srcId="{5C0835CA-51CA-486B-B26A-B53F87D5391A}" destId="{964DABF3-0DE6-4BCE-96A0-5B7243DD032E}" srcOrd="1" destOrd="0" presId="urn:microsoft.com/office/officeart/2008/layout/LinedList"/>
    <dgm:cxn modelId="{18CA1881-A807-4426-AAC3-4CA80E493706}" type="presParOf" srcId="{964DABF3-0DE6-4BCE-96A0-5B7243DD032E}" destId="{3670A9A3-9494-4188-A29A-220820844ABB}" srcOrd="0" destOrd="0" presId="urn:microsoft.com/office/officeart/2008/layout/LinedList"/>
    <dgm:cxn modelId="{3971BFF4-BC01-4A8B-B838-66F6FDB49EC3}" type="presParOf" srcId="{964DABF3-0DE6-4BCE-96A0-5B7243DD032E}" destId="{ACDF3198-D2AB-47E2-BAB9-B30EDC14EFDE}" srcOrd="1" destOrd="0" presId="urn:microsoft.com/office/officeart/2008/layout/LinedList"/>
    <dgm:cxn modelId="{FC370AB1-3DD9-4268-B644-44F26A5465B4}" type="presParOf" srcId="{5C0835CA-51CA-486B-B26A-B53F87D5391A}" destId="{87CAFBF5-4DC2-4EBC-A25B-08370762C987}" srcOrd="2" destOrd="0" presId="urn:microsoft.com/office/officeart/2008/layout/LinedList"/>
    <dgm:cxn modelId="{5BD70DA3-24AF-48D6-BF4C-DEE2FDD51ED0}" type="presParOf" srcId="{5C0835CA-51CA-486B-B26A-B53F87D5391A}" destId="{D0F6AFE9-7B47-4565-8A5E-F8F54C299898}" srcOrd="3" destOrd="0" presId="urn:microsoft.com/office/officeart/2008/layout/LinedList"/>
    <dgm:cxn modelId="{475B19F6-F8EC-435F-B10A-C20E936AC441}" type="presParOf" srcId="{D0F6AFE9-7B47-4565-8A5E-F8F54C299898}" destId="{AD0E80CF-5C65-45D0-82D3-4D557D7A8E48}" srcOrd="0" destOrd="0" presId="urn:microsoft.com/office/officeart/2008/layout/LinedList"/>
    <dgm:cxn modelId="{C52E1342-CCAB-4E8F-BC98-66FDABA435D0}" type="presParOf" srcId="{D0F6AFE9-7B47-4565-8A5E-F8F54C299898}" destId="{E58C265D-E4CD-4DD9-B786-50B3E353AB4D}" srcOrd="1" destOrd="0" presId="urn:microsoft.com/office/officeart/2008/layout/LinedList"/>
    <dgm:cxn modelId="{586EC6C9-C3C0-4DDB-B1FD-DA6337B27CFC}" type="presParOf" srcId="{5C0835CA-51CA-486B-B26A-B53F87D5391A}" destId="{A0C40EA2-35EC-4D23-B355-1E9181F69A1A}" srcOrd="4" destOrd="0" presId="urn:microsoft.com/office/officeart/2008/layout/LinedList"/>
    <dgm:cxn modelId="{681574EC-5A39-4566-8C3B-22E24EDE5F42}" type="presParOf" srcId="{5C0835CA-51CA-486B-B26A-B53F87D5391A}" destId="{0BADE8CF-DEBE-4CAA-9A81-BDD968572625}" srcOrd="5" destOrd="0" presId="urn:microsoft.com/office/officeart/2008/layout/LinedList"/>
    <dgm:cxn modelId="{E354C54E-D3CB-46CC-B138-2AFCD910361C}" type="presParOf" srcId="{0BADE8CF-DEBE-4CAA-9A81-BDD968572625}" destId="{451095A6-9526-41AC-8FD0-444681E8BA02}" srcOrd="0" destOrd="0" presId="urn:microsoft.com/office/officeart/2008/layout/LinedList"/>
    <dgm:cxn modelId="{F8ECDD5E-D8C3-47FF-A9D4-3C7AB58045F8}" type="presParOf" srcId="{0BADE8CF-DEBE-4CAA-9A81-BDD968572625}" destId="{8AB4F5C4-DA1E-4066-84B3-531F9E9984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AF8DA-03B5-4F34-8966-818BE6C045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ED8E1D9-D986-4344-9422-D0878565A7CC}">
      <dgm:prSet/>
      <dgm:spPr/>
      <dgm:t>
        <a:bodyPr/>
        <a:lstStyle/>
        <a:p>
          <a:r>
            <a:rPr lang="hr-HR" b="0" i="0" baseline="0"/>
            <a:t>mjerilo vrijednosti: sve druge robe izražavaju svoju vrijednost kroz novac - CIJENA</a:t>
          </a:r>
          <a:endParaRPr lang="en-US"/>
        </a:p>
      </dgm:t>
    </dgm:pt>
    <dgm:pt modelId="{03FB78DF-BF04-4508-8CB7-074A31C4B4A6}" type="parTrans" cxnId="{51BBC156-9417-4077-A8ED-4B7876617A95}">
      <dgm:prSet/>
      <dgm:spPr/>
      <dgm:t>
        <a:bodyPr/>
        <a:lstStyle/>
        <a:p>
          <a:endParaRPr lang="en-US"/>
        </a:p>
      </dgm:t>
    </dgm:pt>
    <dgm:pt modelId="{8BF7541B-987D-4A70-9F5C-3EB36049E897}" type="sibTrans" cxnId="{51BBC156-9417-4077-A8ED-4B7876617A95}">
      <dgm:prSet/>
      <dgm:spPr/>
      <dgm:t>
        <a:bodyPr/>
        <a:lstStyle/>
        <a:p>
          <a:endParaRPr lang="en-US"/>
        </a:p>
      </dgm:t>
    </dgm:pt>
    <dgm:pt modelId="{280D8936-D423-40F0-9D01-3B3B830CE0AD}">
      <dgm:prSet/>
      <dgm:spPr/>
      <dgm:t>
        <a:bodyPr/>
        <a:lstStyle/>
        <a:p>
          <a:r>
            <a:rPr lang="hr-HR" b="0" i="0" baseline="0"/>
            <a:t>sredstvo razmjene: sve se druge robe razmjenjuju za novac</a:t>
          </a:r>
          <a:endParaRPr lang="en-US"/>
        </a:p>
      </dgm:t>
    </dgm:pt>
    <dgm:pt modelId="{D9B97FB4-B0E4-40D3-A537-62A32987E6A0}" type="parTrans" cxnId="{810930DB-AC95-4396-9244-CF531DC1472D}">
      <dgm:prSet/>
      <dgm:spPr/>
      <dgm:t>
        <a:bodyPr/>
        <a:lstStyle/>
        <a:p>
          <a:endParaRPr lang="en-US"/>
        </a:p>
      </dgm:t>
    </dgm:pt>
    <dgm:pt modelId="{852D7B49-AAA6-44D3-B2EF-4CFDBA44653E}" type="sibTrans" cxnId="{810930DB-AC95-4396-9244-CF531DC1472D}">
      <dgm:prSet/>
      <dgm:spPr/>
      <dgm:t>
        <a:bodyPr/>
        <a:lstStyle/>
        <a:p>
          <a:endParaRPr lang="en-US"/>
        </a:p>
      </dgm:t>
    </dgm:pt>
    <dgm:pt modelId="{9BD3A484-62DF-48F1-9BB9-E35D0B27F93A}">
      <dgm:prSet/>
      <dgm:spPr/>
      <dgm:t>
        <a:bodyPr/>
        <a:lstStyle/>
        <a:p>
          <a:r>
            <a:rPr lang="hr-HR" b="0" i="0" baseline="0"/>
            <a:t>sredstvo odgođenog plaćanja: dobra možemo kupiti sada, a platiti naknadno</a:t>
          </a:r>
          <a:endParaRPr lang="en-US"/>
        </a:p>
      </dgm:t>
    </dgm:pt>
    <dgm:pt modelId="{7FDAD30A-ECCB-4996-B7F1-193AA0DBCC0F}" type="parTrans" cxnId="{C90B8DF2-2A79-4A39-9218-E0AE55B303D8}">
      <dgm:prSet/>
      <dgm:spPr/>
      <dgm:t>
        <a:bodyPr/>
        <a:lstStyle/>
        <a:p>
          <a:endParaRPr lang="en-US"/>
        </a:p>
      </dgm:t>
    </dgm:pt>
    <dgm:pt modelId="{BF4EFF9F-E03C-4A6E-A9A8-8F5674DF24F2}" type="sibTrans" cxnId="{C90B8DF2-2A79-4A39-9218-E0AE55B303D8}">
      <dgm:prSet/>
      <dgm:spPr/>
      <dgm:t>
        <a:bodyPr/>
        <a:lstStyle/>
        <a:p>
          <a:endParaRPr lang="en-US"/>
        </a:p>
      </dgm:t>
    </dgm:pt>
    <dgm:pt modelId="{4966054F-F4EA-4EBB-8B02-7A9F0E4080C8}">
      <dgm:prSet/>
      <dgm:spPr/>
      <dgm:t>
        <a:bodyPr/>
        <a:lstStyle/>
        <a:p>
          <a:r>
            <a:rPr lang="hr-HR" b="0" i="0" baseline="0" dirty="0"/>
            <a:t>sredstvo očuvanja vrijednosti: novac se može štedjeti</a:t>
          </a:r>
          <a:endParaRPr lang="en-US" dirty="0"/>
        </a:p>
      </dgm:t>
    </dgm:pt>
    <dgm:pt modelId="{DE49606D-2B10-48BF-BE3C-F27DA83F51B2}" type="parTrans" cxnId="{AC7145BE-F921-4D89-93CC-74B172C15AA4}">
      <dgm:prSet/>
      <dgm:spPr/>
      <dgm:t>
        <a:bodyPr/>
        <a:lstStyle/>
        <a:p>
          <a:endParaRPr lang="en-US"/>
        </a:p>
      </dgm:t>
    </dgm:pt>
    <dgm:pt modelId="{63B685D9-1FB1-4C2F-BF89-5AB6B9B9062F}" type="sibTrans" cxnId="{AC7145BE-F921-4D89-93CC-74B172C15AA4}">
      <dgm:prSet/>
      <dgm:spPr/>
      <dgm:t>
        <a:bodyPr/>
        <a:lstStyle/>
        <a:p>
          <a:endParaRPr lang="en-US"/>
        </a:p>
      </dgm:t>
    </dgm:pt>
    <dgm:pt modelId="{A7A432AA-2E3A-402E-AFCC-E3542EEBF6AE}">
      <dgm:prSet/>
      <dgm:spPr/>
      <dgm:t>
        <a:bodyPr/>
        <a:lstStyle/>
        <a:p>
          <a:r>
            <a:rPr lang="hr-HR" b="0" i="0" baseline="0"/>
            <a:t>svjetski novac: neki novac se koristi svugdje</a:t>
          </a:r>
          <a:endParaRPr lang="en-US"/>
        </a:p>
      </dgm:t>
    </dgm:pt>
    <dgm:pt modelId="{68D235F5-396D-4435-9554-EF06843CBEEA}" type="parTrans" cxnId="{265D7358-7E2D-4B8C-B1BE-11A8FBD5A1DC}">
      <dgm:prSet/>
      <dgm:spPr/>
      <dgm:t>
        <a:bodyPr/>
        <a:lstStyle/>
        <a:p>
          <a:endParaRPr lang="en-US"/>
        </a:p>
      </dgm:t>
    </dgm:pt>
    <dgm:pt modelId="{B1E87671-3204-4CE8-97FC-5BEED629CF02}" type="sibTrans" cxnId="{265D7358-7E2D-4B8C-B1BE-11A8FBD5A1DC}">
      <dgm:prSet/>
      <dgm:spPr/>
      <dgm:t>
        <a:bodyPr/>
        <a:lstStyle/>
        <a:p>
          <a:endParaRPr lang="en-US"/>
        </a:p>
      </dgm:t>
    </dgm:pt>
    <dgm:pt modelId="{DD230760-01AA-4559-AD5D-F22E811CC8C2}" type="pres">
      <dgm:prSet presAssocID="{E66AF8DA-03B5-4F34-8966-818BE6C04572}" presName="linear" presStyleCnt="0">
        <dgm:presLayoutVars>
          <dgm:animLvl val="lvl"/>
          <dgm:resizeHandles val="exact"/>
        </dgm:presLayoutVars>
      </dgm:prSet>
      <dgm:spPr/>
    </dgm:pt>
    <dgm:pt modelId="{5DB00635-7946-4C22-BB2E-DE12619787DB}" type="pres">
      <dgm:prSet presAssocID="{EED8E1D9-D986-4344-9422-D0878565A7C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FB39923-34E6-44A0-80A3-B81292B0B8CA}" type="pres">
      <dgm:prSet presAssocID="{8BF7541B-987D-4A70-9F5C-3EB36049E897}" presName="spacer" presStyleCnt="0"/>
      <dgm:spPr/>
    </dgm:pt>
    <dgm:pt modelId="{82E2BD00-FEAC-47BD-AFD2-1878EFE8A66F}" type="pres">
      <dgm:prSet presAssocID="{280D8936-D423-40F0-9D01-3B3B830CE0A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08D7921-27C8-4854-8C48-4B1758339CC6}" type="pres">
      <dgm:prSet presAssocID="{852D7B49-AAA6-44D3-B2EF-4CFDBA44653E}" presName="spacer" presStyleCnt="0"/>
      <dgm:spPr/>
    </dgm:pt>
    <dgm:pt modelId="{7BC7D9C4-1618-43E8-A9AD-4E6C84F74602}" type="pres">
      <dgm:prSet presAssocID="{9BD3A484-62DF-48F1-9BB9-E35D0B27F93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E38CC61-1580-488C-87BB-F3898E8F2A2B}" type="pres">
      <dgm:prSet presAssocID="{BF4EFF9F-E03C-4A6E-A9A8-8F5674DF24F2}" presName="spacer" presStyleCnt="0"/>
      <dgm:spPr/>
    </dgm:pt>
    <dgm:pt modelId="{89217711-CACA-4450-962D-0B6514F4579E}" type="pres">
      <dgm:prSet presAssocID="{4966054F-F4EA-4EBB-8B02-7A9F0E4080C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EB0B95A-9BED-42F9-916C-D7570B3F6E83}" type="pres">
      <dgm:prSet presAssocID="{63B685D9-1FB1-4C2F-BF89-5AB6B9B9062F}" presName="spacer" presStyleCnt="0"/>
      <dgm:spPr/>
    </dgm:pt>
    <dgm:pt modelId="{CD61D9DF-FAF9-431A-8AEB-5E530371A84C}" type="pres">
      <dgm:prSet presAssocID="{A7A432AA-2E3A-402E-AFCC-E3542EEBF6A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485D52A-A046-4F74-9FD4-FEA14F8FE221}" type="presOf" srcId="{E66AF8DA-03B5-4F34-8966-818BE6C04572}" destId="{DD230760-01AA-4559-AD5D-F22E811CC8C2}" srcOrd="0" destOrd="0" presId="urn:microsoft.com/office/officeart/2005/8/layout/vList2"/>
    <dgm:cxn modelId="{51BBC156-9417-4077-A8ED-4B7876617A95}" srcId="{E66AF8DA-03B5-4F34-8966-818BE6C04572}" destId="{EED8E1D9-D986-4344-9422-D0878565A7CC}" srcOrd="0" destOrd="0" parTransId="{03FB78DF-BF04-4508-8CB7-074A31C4B4A6}" sibTransId="{8BF7541B-987D-4A70-9F5C-3EB36049E897}"/>
    <dgm:cxn modelId="{265D7358-7E2D-4B8C-B1BE-11A8FBD5A1DC}" srcId="{E66AF8DA-03B5-4F34-8966-818BE6C04572}" destId="{A7A432AA-2E3A-402E-AFCC-E3542EEBF6AE}" srcOrd="4" destOrd="0" parTransId="{68D235F5-396D-4435-9554-EF06843CBEEA}" sibTransId="{B1E87671-3204-4CE8-97FC-5BEED629CF02}"/>
    <dgm:cxn modelId="{8A79189E-5F40-4486-808C-ED98350E95C4}" type="presOf" srcId="{EED8E1D9-D986-4344-9422-D0878565A7CC}" destId="{5DB00635-7946-4C22-BB2E-DE12619787DB}" srcOrd="0" destOrd="0" presId="urn:microsoft.com/office/officeart/2005/8/layout/vList2"/>
    <dgm:cxn modelId="{5093FBA3-55B8-4046-BA04-AFD8AB75510B}" type="presOf" srcId="{9BD3A484-62DF-48F1-9BB9-E35D0B27F93A}" destId="{7BC7D9C4-1618-43E8-A9AD-4E6C84F74602}" srcOrd="0" destOrd="0" presId="urn:microsoft.com/office/officeart/2005/8/layout/vList2"/>
    <dgm:cxn modelId="{E28873AC-1280-4D25-BBEE-3C5217BF8EAA}" type="presOf" srcId="{4966054F-F4EA-4EBB-8B02-7A9F0E4080C8}" destId="{89217711-CACA-4450-962D-0B6514F4579E}" srcOrd="0" destOrd="0" presId="urn:microsoft.com/office/officeart/2005/8/layout/vList2"/>
    <dgm:cxn modelId="{AC7145BE-F921-4D89-93CC-74B172C15AA4}" srcId="{E66AF8DA-03B5-4F34-8966-818BE6C04572}" destId="{4966054F-F4EA-4EBB-8B02-7A9F0E4080C8}" srcOrd="3" destOrd="0" parTransId="{DE49606D-2B10-48BF-BE3C-F27DA83F51B2}" sibTransId="{63B685D9-1FB1-4C2F-BF89-5AB6B9B9062F}"/>
    <dgm:cxn modelId="{3E5F51BE-9505-4978-8FD0-A22D488EA167}" type="presOf" srcId="{280D8936-D423-40F0-9D01-3B3B830CE0AD}" destId="{82E2BD00-FEAC-47BD-AFD2-1878EFE8A66F}" srcOrd="0" destOrd="0" presId="urn:microsoft.com/office/officeart/2005/8/layout/vList2"/>
    <dgm:cxn modelId="{AC3386C9-5ACA-4904-B41E-434A93E1CC7F}" type="presOf" srcId="{A7A432AA-2E3A-402E-AFCC-E3542EEBF6AE}" destId="{CD61D9DF-FAF9-431A-8AEB-5E530371A84C}" srcOrd="0" destOrd="0" presId="urn:microsoft.com/office/officeart/2005/8/layout/vList2"/>
    <dgm:cxn modelId="{810930DB-AC95-4396-9244-CF531DC1472D}" srcId="{E66AF8DA-03B5-4F34-8966-818BE6C04572}" destId="{280D8936-D423-40F0-9D01-3B3B830CE0AD}" srcOrd="1" destOrd="0" parTransId="{D9B97FB4-B0E4-40D3-A537-62A32987E6A0}" sibTransId="{852D7B49-AAA6-44D3-B2EF-4CFDBA44653E}"/>
    <dgm:cxn modelId="{C90B8DF2-2A79-4A39-9218-E0AE55B303D8}" srcId="{E66AF8DA-03B5-4F34-8966-818BE6C04572}" destId="{9BD3A484-62DF-48F1-9BB9-E35D0B27F93A}" srcOrd="2" destOrd="0" parTransId="{7FDAD30A-ECCB-4996-B7F1-193AA0DBCC0F}" sibTransId="{BF4EFF9F-E03C-4A6E-A9A8-8F5674DF24F2}"/>
    <dgm:cxn modelId="{46C05519-450C-4262-B45F-12E600A94F62}" type="presParOf" srcId="{DD230760-01AA-4559-AD5D-F22E811CC8C2}" destId="{5DB00635-7946-4C22-BB2E-DE12619787DB}" srcOrd="0" destOrd="0" presId="urn:microsoft.com/office/officeart/2005/8/layout/vList2"/>
    <dgm:cxn modelId="{00F7B51D-277A-41B3-A137-D124AA9EA85B}" type="presParOf" srcId="{DD230760-01AA-4559-AD5D-F22E811CC8C2}" destId="{9FB39923-34E6-44A0-80A3-B81292B0B8CA}" srcOrd="1" destOrd="0" presId="urn:microsoft.com/office/officeart/2005/8/layout/vList2"/>
    <dgm:cxn modelId="{62B71577-E55C-4E29-ADB1-4FAEF8662CA6}" type="presParOf" srcId="{DD230760-01AA-4559-AD5D-F22E811CC8C2}" destId="{82E2BD00-FEAC-47BD-AFD2-1878EFE8A66F}" srcOrd="2" destOrd="0" presId="urn:microsoft.com/office/officeart/2005/8/layout/vList2"/>
    <dgm:cxn modelId="{851A69D0-846E-4665-84B5-24E3C21020B6}" type="presParOf" srcId="{DD230760-01AA-4559-AD5D-F22E811CC8C2}" destId="{408D7921-27C8-4854-8C48-4B1758339CC6}" srcOrd="3" destOrd="0" presId="urn:microsoft.com/office/officeart/2005/8/layout/vList2"/>
    <dgm:cxn modelId="{EFA2C228-7FD7-42A3-8476-DD69548C3EB6}" type="presParOf" srcId="{DD230760-01AA-4559-AD5D-F22E811CC8C2}" destId="{7BC7D9C4-1618-43E8-A9AD-4E6C84F74602}" srcOrd="4" destOrd="0" presId="urn:microsoft.com/office/officeart/2005/8/layout/vList2"/>
    <dgm:cxn modelId="{E890652C-3B3B-491A-AD9A-EA06865EB497}" type="presParOf" srcId="{DD230760-01AA-4559-AD5D-F22E811CC8C2}" destId="{1E38CC61-1580-488C-87BB-F3898E8F2A2B}" srcOrd="5" destOrd="0" presId="urn:microsoft.com/office/officeart/2005/8/layout/vList2"/>
    <dgm:cxn modelId="{89825D5E-02FC-468A-87B2-BD6DB92078B7}" type="presParOf" srcId="{DD230760-01AA-4559-AD5D-F22E811CC8C2}" destId="{89217711-CACA-4450-962D-0B6514F4579E}" srcOrd="6" destOrd="0" presId="urn:microsoft.com/office/officeart/2005/8/layout/vList2"/>
    <dgm:cxn modelId="{00EC6BFF-1A97-4E07-8938-9F8C1EF5F214}" type="presParOf" srcId="{DD230760-01AA-4559-AD5D-F22E811CC8C2}" destId="{DEB0B95A-9BED-42F9-916C-D7570B3F6E83}" srcOrd="7" destOrd="0" presId="urn:microsoft.com/office/officeart/2005/8/layout/vList2"/>
    <dgm:cxn modelId="{2DA01143-C865-472E-A366-B4D09B9EF83E}" type="presParOf" srcId="{DD230760-01AA-4559-AD5D-F22E811CC8C2}" destId="{CD61D9DF-FAF9-431A-8AEB-5E530371A84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AC6F85-B9C5-45AE-BE48-F881451690F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CB2EDA8-5D70-4F4D-BAE6-A86BDB7D4734}">
      <dgm:prSet/>
      <dgm:spPr/>
      <dgm:t>
        <a:bodyPr/>
        <a:lstStyle/>
        <a:p>
          <a:r>
            <a:rPr lang="hr-HR" b="0" i="0" baseline="0"/>
            <a:t>proces u kojem ljudi troše proizvode i usluge kako bi zadovoljili svoje potrebe</a:t>
          </a:r>
          <a:endParaRPr lang="en-US"/>
        </a:p>
      </dgm:t>
    </dgm:pt>
    <dgm:pt modelId="{4BF6038A-FE05-465E-8EF1-3F795519024C}" type="parTrans" cxnId="{77F347A6-796F-4576-A784-9405B7B0B5EB}">
      <dgm:prSet/>
      <dgm:spPr/>
      <dgm:t>
        <a:bodyPr/>
        <a:lstStyle/>
        <a:p>
          <a:endParaRPr lang="en-US"/>
        </a:p>
      </dgm:t>
    </dgm:pt>
    <dgm:pt modelId="{0E8897BB-EE09-43F2-A166-19076CB89D1F}" type="sibTrans" cxnId="{77F347A6-796F-4576-A784-9405B7B0B5EB}">
      <dgm:prSet/>
      <dgm:spPr/>
      <dgm:t>
        <a:bodyPr/>
        <a:lstStyle/>
        <a:p>
          <a:endParaRPr lang="en-US"/>
        </a:p>
      </dgm:t>
    </dgm:pt>
    <dgm:pt modelId="{421502BC-1015-4601-BAD0-29652F4EF059}">
      <dgm:prSet/>
      <dgm:spPr/>
      <dgm:t>
        <a:bodyPr/>
        <a:lstStyle/>
        <a:p>
          <a:r>
            <a:rPr lang="hr-HR" b="0" i="0" baseline="0"/>
            <a:t>rezultat potrošnje je zadovoljenje naše potrebe ili želje</a:t>
          </a:r>
          <a:endParaRPr lang="en-US"/>
        </a:p>
      </dgm:t>
    </dgm:pt>
    <dgm:pt modelId="{5A583ACA-1564-4DE6-B602-DCFC347E368E}" type="parTrans" cxnId="{8F647F15-41B1-460F-A570-E320E4AF3066}">
      <dgm:prSet/>
      <dgm:spPr/>
      <dgm:t>
        <a:bodyPr/>
        <a:lstStyle/>
        <a:p>
          <a:endParaRPr lang="en-US"/>
        </a:p>
      </dgm:t>
    </dgm:pt>
    <dgm:pt modelId="{706A40DD-7492-496F-BBAD-96ABF5AFC08C}" type="sibTrans" cxnId="{8F647F15-41B1-460F-A570-E320E4AF3066}">
      <dgm:prSet/>
      <dgm:spPr/>
      <dgm:t>
        <a:bodyPr/>
        <a:lstStyle/>
        <a:p>
          <a:endParaRPr lang="en-US"/>
        </a:p>
      </dgm:t>
    </dgm:pt>
    <dgm:pt modelId="{7A45FFB3-E963-46EC-954E-DB3E8B62C886}">
      <dgm:prSet/>
      <dgm:spPr/>
      <dgm:t>
        <a:bodyPr/>
        <a:lstStyle/>
        <a:p>
          <a:r>
            <a:rPr lang="hr-HR" b="0" i="0" baseline="0"/>
            <a:t>osoba koja troši proizvode, usluge ili prirodu za vlastitu korist i zadovoljstvo</a:t>
          </a:r>
          <a:endParaRPr lang="en-US"/>
        </a:p>
      </dgm:t>
    </dgm:pt>
    <dgm:pt modelId="{E00B538A-1F93-468F-9275-DAC4A1ABC276}" type="parTrans" cxnId="{2208DE55-3BAA-4F9C-A1A7-990077B66D35}">
      <dgm:prSet/>
      <dgm:spPr/>
      <dgm:t>
        <a:bodyPr/>
        <a:lstStyle/>
        <a:p>
          <a:endParaRPr lang="en-US"/>
        </a:p>
      </dgm:t>
    </dgm:pt>
    <dgm:pt modelId="{09E12DDA-DDC4-4D1C-ADF7-45133E44B839}" type="sibTrans" cxnId="{2208DE55-3BAA-4F9C-A1A7-990077B66D35}">
      <dgm:prSet/>
      <dgm:spPr/>
      <dgm:t>
        <a:bodyPr/>
        <a:lstStyle/>
        <a:p>
          <a:endParaRPr lang="en-US"/>
        </a:p>
      </dgm:t>
    </dgm:pt>
    <dgm:pt modelId="{E07E66A8-9F23-47A3-A31E-30F6C604CAEA}">
      <dgm:prSet/>
      <dgm:spPr/>
      <dgm:t>
        <a:bodyPr/>
        <a:lstStyle/>
        <a:p>
          <a:r>
            <a:rPr lang="hr-HR" b="0" i="0" baseline="0"/>
            <a:t>potrošač može biti svatko</a:t>
          </a:r>
          <a:endParaRPr lang="en-US"/>
        </a:p>
      </dgm:t>
    </dgm:pt>
    <dgm:pt modelId="{79FE49F5-5F74-4E33-971D-B8AD9C502F03}" type="parTrans" cxnId="{BBDAE7D7-2FC7-4A61-BCB7-D2A012E1D062}">
      <dgm:prSet/>
      <dgm:spPr/>
      <dgm:t>
        <a:bodyPr/>
        <a:lstStyle/>
        <a:p>
          <a:endParaRPr lang="en-US"/>
        </a:p>
      </dgm:t>
    </dgm:pt>
    <dgm:pt modelId="{262F28CA-6511-43B3-8CAD-A37E4E6A6FED}" type="sibTrans" cxnId="{BBDAE7D7-2FC7-4A61-BCB7-D2A012E1D062}">
      <dgm:prSet/>
      <dgm:spPr/>
      <dgm:t>
        <a:bodyPr/>
        <a:lstStyle/>
        <a:p>
          <a:endParaRPr lang="en-US"/>
        </a:p>
      </dgm:t>
    </dgm:pt>
    <dgm:pt modelId="{329DA7AE-F0FB-4BB5-B351-A4F9A7DA03CD}" type="pres">
      <dgm:prSet presAssocID="{4AAC6F85-B9C5-45AE-BE48-F881451690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320735-B2A9-4397-A1A9-119D4D4F7345}" type="pres">
      <dgm:prSet presAssocID="{ACB2EDA8-5D70-4F4D-BAE6-A86BDB7D4734}" presName="hierRoot1" presStyleCnt="0"/>
      <dgm:spPr/>
    </dgm:pt>
    <dgm:pt modelId="{BCEDA5F4-DA36-4FC4-86A7-2FA027E248FB}" type="pres">
      <dgm:prSet presAssocID="{ACB2EDA8-5D70-4F4D-BAE6-A86BDB7D4734}" presName="composite" presStyleCnt="0"/>
      <dgm:spPr/>
    </dgm:pt>
    <dgm:pt modelId="{B79FB06A-1C08-4F1C-B0BC-02A85EC88303}" type="pres">
      <dgm:prSet presAssocID="{ACB2EDA8-5D70-4F4D-BAE6-A86BDB7D4734}" presName="background" presStyleLbl="node0" presStyleIdx="0" presStyleCnt="4"/>
      <dgm:spPr/>
    </dgm:pt>
    <dgm:pt modelId="{BE5BC724-5899-4605-B70C-2B19FA340804}" type="pres">
      <dgm:prSet presAssocID="{ACB2EDA8-5D70-4F4D-BAE6-A86BDB7D4734}" presName="text" presStyleLbl="fgAcc0" presStyleIdx="0" presStyleCnt="4">
        <dgm:presLayoutVars>
          <dgm:chPref val="3"/>
        </dgm:presLayoutVars>
      </dgm:prSet>
      <dgm:spPr/>
    </dgm:pt>
    <dgm:pt modelId="{B639FA59-3A76-4409-9D99-E85F7250B3E0}" type="pres">
      <dgm:prSet presAssocID="{ACB2EDA8-5D70-4F4D-BAE6-A86BDB7D4734}" presName="hierChild2" presStyleCnt="0"/>
      <dgm:spPr/>
    </dgm:pt>
    <dgm:pt modelId="{501147C6-CE30-4227-BD10-177DC478BB43}" type="pres">
      <dgm:prSet presAssocID="{421502BC-1015-4601-BAD0-29652F4EF059}" presName="hierRoot1" presStyleCnt="0"/>
      <dgm:spPr/>
    </dgm:pt>
    <dgm:pt modelId="{6B14A83C-F30A-4EC4-AD39-3C6A58D39F1A}" type="pres">
      <dgm:prSet presAssocID="{421502BC-1015-4601-BAD0-29652F4EF059}" presName="composite" presStyleCnt="0"/>
      <dgm:spPr/>
    </dgm:pt>
    <dgm:pt modelId="{9C1DFDF2-CDE2-4A24-8D26-68C4FA8841E8}" type="pres">
      <dgm:prSet presAssocID="{421502BC-1015-4601-BAD0-29652F4EF059}" presName="background" presStyleLbl="node0" presStyleIdx="1" presStyleCnt="4"/>
      <dgm:spPr/>
    </dgm:pt>
    <dgm:pt modelId="{EC5341F7-6D9D-49B2-90B3-10A804CE546A}" type="pres">
      <dgm:prSet presAssocID="{421502BC-1015-4601-BAD0-29652F4EF059}" presName="text" presStyleLbl="fgAcc0" presStyleIdx="1" presStyleCnt="4">
        <dgm:presLayoutVars>
          <dgm:chPref val="3"/>
        </dgm:presLayoutVars>
      </dgm:prSet>
      <dgm:spPr/>
    </dgm:pt>
    <dgm:pt modelId="{6748851C-C24C-4326-8314-66F6F280D756}" type="pres">
      <dgm:prSet presAssocID="{421502BC-1015-4601-BAD0-29652F4EF059}" presName="hierChild2" presStyleCnt="0"/>
      <dgm:spPr/>
    </dgm:pt>
    <dgm:pt modelId="{EC1B9AF9-4D9C-4B97-B281-C735E90D6D60}" type="pres">
      <dgm:prSet presAssocID="{7A45FFB3-E963-46EC-954E-DB3E8B62C886}" presName="hierRoot1" presStyleCnt="0"/>
      <dgm:spPr/>
    </dgm:pt>
    <dgm:pt modelId="{2C74EEA6-2C17-4AAD-81BC-D920927BEF21}" type="pres">
      <dgm:prSet presAssocID="{7A45FFB3-E963-46EC-954E-DB3E8B62C886}" presName="composite" presStyleCnt="0"/>
      <dgm:spPr/>
    </dgm:pt>
    <dgm:pt modelId="{97613381-B0EA-4A1B-A6E8-D3F92D40E6AC}" type="pres">
      <dgm:prSet presAssocID="{7A45FFB3-E963-46EC-954E-DB3E8B62C886}" presName="background" presStyleLbl="node0" presStyleIdx="2" presStyleCnt="4"/>
      <dgm:spPr/>
    </dgm:pt>
    <dgm:pt modelId="{60DAB5EE-EC60-443F-A4BD-889A5FAB9B7D}" type="pres">
      <dgm:prSet presAssocID="{7A45FFB3-E963-46EC-954E-DB3E8B62C886}" presName="text" presStyleLbl="fgAcc0" presStyleIdx="2" presStyleCnt="4">
        <dgm:presLayoutVars>
          <dgm:chPref val="3"/>
        </dgm:presLayoutVars>
      </dgm:prSet>
      <dgm:spPr/>
    </dgm:pt>
    <dgm:pt modelId="{B6175A61-CD0E-485C-80F8-FB877ED2DB22}" type="pres">
      <dgm:prSet presAssocID="{7A45FFB3-E963-46EC-954E-DB3E8B62C886}" presName="hierChild2" presStyleCnt="0"/>
      <dgm:spPr/>
    </dgm:pt>
    <dgm:pt modelId="{0CB86B47-515D-4044-AD2B-E5238DA4D6FA}" type="pres">
      <dgm:prSet presAssocID="{E07E66A8-9F23-47A3-A31E-30F6C604CAEA}" presName="hierRoot1" presStyleCnt="0"/>
      <dgm:spPr/>
    </dgm:pt>
    <dgm:pt modelId="{35E7A8E1-7D4C-4AD7-B5CD-C0E6ABA12B23}" type="pres">
      <dgm:prSet presAssocID="{E07E66A8-9F23-47A3-A31E-30F6C604CAEA}" presName="composite" presStyleCnt="0"/>
      <dgm:spPr/>
    </dgm:pt>
    <dgm:pt modelId="{5C80F52A-06A8-46AA-A865-48B7116B75AE}" type="pres">
      <dgm:prSet presAssocID="{E07E66A8-9F23-47A3-A31E-30F6C604CAEA}" presName="background" presStyleLbl="node0" presStyleIdx="3" presStyleCnt="4"/>
      <dgm:spPr/>
    </dgm:pt>
    <dgm:pt modelId="{0E3FFF0E-C224-4F58-BF32-E47E549F3FF7}" type="pres">
      <dgm:prSet presAssocID="{E07E66A8-9F23-47A3-A31E-30F6C604CAEA}" presName="text" presStyleLbl="fgAcc0" presStyleIdx="3" presStyleCnt="4">
        <dgm:presLayoutVars>
          <dgm:chPref val="3"/>
        </dgm:presLayoutVars>
      </dgm:prSet>
      <dgm:spPr/>
    </dgm:pt>
    <dgm:pt modelId="{481C7E9E-89D7-492C-851F-F9FB1057256C}" type="pres">
      <dgm:prSet presAssocID="{E07E66A8-9F23-47A3-A31E-30F6C604CAEA}" presName="hierChild2" presStyleCnt="0"/>
      <dgm:spPr/>
    </dgm:pt>
  </dgm:ptLst>
  <dgm:cxnLst>
    <dgm:cxn modelId="{CB581B0F-0FE2-47D9-9EDD-1D4EEF12EEBB}" type="presOf" srcId="{7A45FFB3-E963-46EC-954E-DB3E8B62C886}" destId="{60DAB5EE-EC60-443F-A4BD-889A5FAB9B7D}" srcOrd="0" destOrd="0" presId="urn:microsoft.com/office/officeart/2005/8/layout/hierarchy1"/>
    <dgm:cxn modelId="{8AB34D0F-9572-4F4C-9C8E-EE0D8072E96A}" type="presOf" srcId="{421502BC-1015-4601-BAD0-29652F4EF059}" destId="{EC5341F7-6D9D-49B2-90B3-10A804CE546A}" srcOrd="0" destOrd="0" presId="urn:microsoft.com/office/officeart/2005/8/layout/hierarchy1"/>
    <dgm:cxn modelId="{DCF9C010-37D3-41C4-8D13-51739858BD3D}" type="presOf" srcId="{ACB2EDA8-5D70-4F4D-BAE6-A86BDB7D4734}" destId="{BE5BC724-5899-4605-B70C-2B19FA340804}" srcOrd="0" destOrd="0" presId="urn:microsoft.com/office/officeart/2005/8/layout/hierarchy1"/>
    <dgm:cxn modelId="{8F647F15-41B1-460F-A570-E320E4AF3066}" srcId="{4AAC6F85-B9C5-45AE-BE48-F881451690F3}" destId="{421502BC-1015-4601-BAD0-29652F4EF059}" srcOrd="1" destOrd="0" parTransId="{5A583ACA-1564-4DE6-B602-DCFC347E368E}" sibTransId="{706A40DD-7492-496F-BBAD-96ABF5AFC08C}"/>
    <dgm:cxn modelId="{2208DE55-3BAA-4F9C-A1A7-990077B66D35}" srcId="{4AAC6F85-B9C5-45AE-BE48-F881451690F3}" destId="{7A45FFB3-E963-46EC-954E-DB3E8B62C886}" srcOrd="2" destOrd="0" parTransId="{E00B538A-1F93-468F-9275-DAC4A1ABC276}" sibTransId="{09E12DDA-DDC4-4D1C-ADF7-45133E44B839}"/>
    <dgm:cxn modelId="{77F347A6-796F-4576-A784-9405B7B0B5EB}" srcId="{4AAC6F85-B9C5-45AE-BE48-F881451690F3}" destId="{ACB2EDA8-5D70-4F4D-BAE6-A86BDB7D4734}" srcOrd="0" destOrd="0" parTransId="{4BF6038A-FE05-465E-8EF1-3F795519024C}" sibTransId="{0E8897BB-EE09-43F2-A166-19076CB89D1F}"/>
    <dgm:cxn modelId="{BBDAE7D7-2FC7-4A61-BCB7-D2A012E1D062}" srcId="{4AAC6F85-B9C5-45AE-BE48-F881451690F3}" destId="{E07E66A8-9F23-47A3-A31E-30F6C604CAEA}" srcOrd="3" destOrd="0" parTransId="{79FE49F5-5F74-4E33-971D-B8AD9C502F03}" sibTransId="{262F28CA-6511-43B3-8CAD-A37E4E6A6FED}"/>
    <dgm:cxn modelId="{9F134EE2-9D5C-4F4C-8CB8-0AE8D82E3410}" type="presOf" srcId="{4AAC6F85-B9C5-45AE-BE48-F881451690F3}" destId="{329DA7AE-F0FB-4BB5-B351-A4F9A7DA03CD}" srcOrd="0" destOrd="0" presId="urn:microsoft.com/office/officeart/2005/8/layout/hierarchy1"/>
    <dgm:cxn modelId="{7D39CEE3-E621-40FE-A158-1C9038C5D28B}" type="presOf" srcId="{E07E66A8-9F23-47A3-A31E-30F6C604CAEA}" destId="{0E3FFF0E-C224-4F58-BF32-E47E549F3FF7}" srcOrd="0" destOrd="0" presId="urn:microsoft.com/office/officeart/2005/8/layout/hierarchy1"/>
    <dgm:cxn modelId="{A09EBBD0-4632-4D4D-8A0C-ECC68FBA2435}" type="presParOf" srcId="{329DA7AE-F0FB-4BB5-B351-A4F9A7DA03CD}" destId="{10320735-B2A9-4397-A1A9-119D4D4F7345}" srcOrd="0" destOrd="0" presId="urn:microsoft.com/office/officeart/2005/8/layout/hierarchy1"/>
    <dgm:cxn modelId="{10AA0FD2-105E-4852-86F0-931E5C9DF964}" type="presParOf" srcId="{10320735-B2A9-4397-A1A9-119D4D4F7345}" destId="{BCEDA5F4-DA36-4FC4-86A7-2FA027E248FB}" srcOrd="0" destOrd="0" presId="urn:microsoft.com/office/officeart/2005/8/layout/hierarchy1"/>
    <dgm:cxn modelId="{A9CEF47B-294A-4EE1-8CBB-56D00C137B3B}" type="presParOf" srcId="{BCEDA5F4-DA36-4FC4-86A7-2FA027E248FB}" destId="{B79FB06A-1C08-4F1C-B0BC-02A85EC88303}" srcOrd="0" destOrd="0" presId="urn:microsoft.com/office/officeart/2005/8/layout/hierarchy1"/>
    <dgm:cxn modelId="{AEC1D6BC-65DB-47C6-B02F-186F86F8114F}" type="presParOf" srcId="{BCEDA5F4-DA36-4FC4-86A7-2FA027E248FB}" destId="{BE5BC724-5899-4605-B70C-2B19FA340804}" srcOrd="1" destOrd="0" presId="urn:microsoft.com/office/officeart/2005/8/layout/hierarchy1"/>
    <dgm:cxn modelId="{F522AAC5-AD56-41C8-A565-C71EE499123A}" type="presParOf" srcId="{10320735-B2A9-4397-A1A9-119D4D4F7345}" destId="{B639FA59-3A76-4409-9D99-E85F7250B3E0}" srcOrd="1" destOrd="0" presId="urn:microsoft.com/office/officeart/2005/8/layout/hierarchy1"/>
    <dgm:cxn modelId="{A904DE54-CED1-4A83-884B-5E58124D0E29}" type="presParOf" srcId="{329DA7AE-F0FB-4BB5-B351-A4F9A7DA03CD}" destId="{501147C6-CE30-4227-BD10-177DC478BB43}" srcOrd="1" destOrd="0" presId="urn:microsoft.com/office/officeart/2005/8/layout/hierarchy1"/>
    <dgm:cxn modelId="{E0FE3B7B-2CF6-4980-8723-0113ED6903D3}" type="presParOf" srcId="{501147C6-CE30-4227-BD10-177DC478BB43}" destId="{6B14A83C-F30A-4EC4-AD39-3C6A58D39F1A}" srcOrd="0" destOrd="0" presId="urn:microsoft.com/office/officeart/2005/8/layout/hierarchy1"/>
    <dgm:cxn modelId="{FC911CFD-ECA0-4949-9832-4682FF24C159}" type="presParOf" srcId="{6B14A83C-F30A-4EC4-AD39-3C6A58D39F1A}" destId="{9C1DFDF2-CDE2-4A24-8D26-68C4FA8841E8}" srcOrd="0" destOrd="0" presId="urn:microsoft.com/office/officeart/2005/8/layout/hierarchy1"/>
    <dgm:cxn modelId="{E5002CDC-71C1-478F-A109-34F49ACF0EE7}" type="presParOf" srcId="{6B14A83C-F30A-4EC4-AD39-3C6A58D39F1A}" destId="{EC5341F7-6D9D-49B2-90B3-10A804CE546A}" srcOrd="1" destOrd="0" presId="urn:microsoft.com/office/officeart/2005/8/layout/hierarchy1"/>
    <dgm:cxn modelId="{1F1BFB0E-BF4F-44BA-B35B-777A0C55F262}" type="presParOf" srcId="{501147C6-CE30-4227-BD10-177DC478BB43}" destId="{6748851C-C24C-4326-8314-66F6F280D756}" srcOrd="1" destOrd="0" presId="urn:microsoft.com/office/officeart/2005/8/layout/hierarchy1"/>
    <dgm:cxn modelId="{DB69C7FB-86BA-478C-BC8B-B40E20B52A6A}" type="presParOf" srcId="{329DA7AE-F0FB-4BB5-B351-A4F9A7DA03CD}" destId="{EC1B9AF9-4D9C-4B97-B281-C735E90D6D60}" srcOrd="2" destOrd="0" presId="urn:microsoft.com/office/officeart/2005/8/layout/hierarchy1"/>
    <dgm:cxn modelId="{EB836DC0-7B23-40C4-9605-7AA857009D4D}" type="presParOf" srcId="{EC1B9AF9-4D9C-4B97-B281-C735E90D6D60}" destId="{2C74EEA6-2C17-4AAD-81BC-D920927BEF21}" srcOrd="0" destOrd="0" presId="urn:microsoft.com/office/officeart/2005/8/layout/hierarchy1"/>
    <dgm:cxn modelId="{7E9A38CD-2D77-4994-AD6F-BAFC39298C2B}" type="presParOf" srcId="{2C74EEA6-2C17-4AAD-81BC-D920927BEF21}" destId="{97613381-B0EA-4A1B-A6E8-D3F92D40E6AC}" srcOrd="0" destOrd="0" presId="urn:microsoft.com/office/officeart/2005/8/layout/hierarchy1"/>
    <dgm:cxn modelId="{3860F0C3-D074-489B-B828-C377DCA80356}" type="presParOf" srcId="{2C74EEA6-2C17-4AAD-81BC-D920927BEF21}" destId="{60DAB5EE-EC60-443F-A4BD-889A5FAB9B7D}" srcOrd="1" destOrd="0" presId="urn:microsoft.com/office/officeart/2005/8/layout/hierarchy1"/>
    <dgm:cxn modelId="{7F44A1A9-952E-4848-A0C0-CFF8BB49D833}" type="presParOf" srcId="{EC1B9AF9-4D9C-4B97-B281-C735E90D6D60}" destId="{B6175A61-CD0E-485C-80F8-FB877ED2DB22}" srcOrd="1" destOrd="0" presId="urn:microsoft.com/office/officeart/2005/8/layout/hierarchy1"/>
    <dgm:cxn modelId="{19210E71-4793-4939-BD03-A8433AA8221C}" type="presParOf" srcId="{329DA7AE-F0FB-4BB5-B351-A4F9A7DA03CD}" destId="{0CB86B47-515D-4044-AD2B-E5238DA4D6FA}" srcOrd="3" destOrd="0" presId="urn:microsoft.com/office/officeart/2005/8/layout/hierarchy1"/>
    <dgm:cxn modelId="{E35602DD-82FC-4B32-AB90-E730938931EE}" type="presParOf" srcId="{0CB86B47-515D-4044-AD2B-E5238DA4D6FA}" destId="{35E7A8E1-7D4C-4AD7-B5CD-C0E6ABA12B23}" srcOrd="0" destOrd="0" presId="urn:microsoft.com/office/officeart/2005/8/layout/hierarchy1"/>
    <dgm:cxn modelId="{010FA621-D482-4575-ACB4-720B96F60B7F}" type="presParOf" srcId="{35E7A8E1-7D4C-4AD7-B5CD-C0E6ABA12B23}" destId="{5C80F52A-06A8-46AA-A865-48B7116B75AE}" srcOrd="0" destOrd="0" presId="urn:microsoft.com/office/officeart/2005/8/layout/hierarchy1"/>
    <dgm:cxn modelId="{5ED7B8AC-7B5E-473C-9336-4717501AEA63}" type="presParOf" srcId="{35E7A8E1-7D4C-4AD7-B5CD-C0E6ABA12B23}" destId="{0E3FFF0E-C224-4F58-BF32-E47E549F3FF7}" srcOrd="1" destOrd="0" presId="urn:microsoft.com/office/officeart/2005/8/layout/hierarchy1"/>
    <dgm:cxn modelId="{EDE6A7B7-CE4B-4BA0-A814-D71838700F66}" type="presParOf" srcId="{0CB86B47-515D-4044-AD2B-E5238DA4D6FA}" destId="{481C7E9E-89D7-492C-851F-F9FB105725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57979-5CD9-41F2-B331-449C4154B7E4}">
      <dsp:nvSpPr>
        <dsp:cNvPr id="0" name=""/>
        <dsp:cNvSpPr/>
      </dsp:nvSpPr>
      <dsp:spPr>
        <a:xfrm>
          <a:off x="0" y="1517"/>
          <a:ext cx="514932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0A9A3-9494-4188-A29A-220820844ABB}">
      <dsp:nvSpPr>
        <dsp:cNvPr id="0" name=""/>
        <dsp:cNvSpPr/>
      </dsp:nvSpPr>
      <dsp:spPr>
        <a:xfrm>
          <a:off x="0" y="1517"/>
          <a:ext cx="5149326" cy="1035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0" i="0" kern="1200" dirty="0"/>
            <a:t>godišnja inicijativa koja uključuje mlade u više od 35 europskih zemalja</a:t>
          </a:r>
          <a:endParaRPr lang="en-US" sz="2100" kern="1200" dirty="0"/>
        </a:p>
      </dsp:txBody>
      <dsp:txXfrm>
        <a:off x="0" y="1517"/>
        <a:ext cx="5149326" cy="1035106"/>
      </dsp:txXfrm>
    </dsp:sp>
    <dsp:sp modelId="{87CAFBF5-4DC2-4EBC-A25B-08370762C987}">
      <dsp:nvSpPr>
        <dsp:cNvPr id="0" name=""/>
        <dsp:cNvSpPr/>
      </dsp:nvSpPr>
      <dsp:spPr>
        <a:xfrm>
          <a:off x="0" y="1036623"/>
          <a:ext cx="514932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E80CF-5C65-45D0-82D3-4D557D7A8E48}">
      <dsp:nvSpPr>
        <dsp:cNvPr id="0" name=""/>
        <dsp:cNvSpPr/>
      </dsp:nvSpPr>
      <dsp:spPr>
        <a:xfrm>
          <a:off x="0" y="1036623"/>
          <a:ext cx="5149326" cy="1035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0" i="0" kern="1200"/>
            <a:t>aktivnosti su nastava u učionici, seminari, konferencije, Europski kviz o novcu i drugo</a:t>
          </a:r>
          <a:endParaRPr lang="en-US" sz="2100" kern="1200"/>
        </a:p>
      </dsp:txBody>
      <dsp:txXfrm>
        <a:off x="0" y="1036623"/>
        <a:ext cx="5149326" cy="1035106"/>
      </dsp:txXfrm>
    </dsp:sp>
    <dsp:sp modelId="{A0C40EA2-35EC-4D23-B355-1E9181F69A1A}">
      <dsp:nvSpPr>
        <dsp:cNvPr id="0" name=""/>
        <dsp:cNvSpPr/>
      </dsp:nvSpPr>
      <dsp:spPr>
        <a:xfrm>
          <a:off x="0" y="2071730"/>
          <a:ext cx="514932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095A6-9526-41AC-8FD0-444681E8BA02}">
      <dsp:nvSpPr>
        <dsp:cNvPr id="0" name=""/>
        <dsp:cNvSpPr/>
      </dsp:nvSpPr>
      <dsp:spPr>
        <a:xfrm>
          <a:off x="0" y="2071730"/>
          <a:ext cx="5149326" cy="1035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provodi se s ciljem </a:t>
          </a:r>
          <a:r>
            <a:rPr lang="hr-HR" sz="2100" b="0" i="0" kern="1200" dirty="0"/>
            <a:t>poboljšanja razine financijske pismenosti </a:t>
          </a:r>
          <a:endParaRPr lang="en-US" sz="2100" kern="1200" dirty="0"/>
        </a:p>
      </dsp:txBody>
      <dsp:txXfrm>
        <a:off x="0" y="2071730"/>
        <a:ext cx="5149326" cy="1035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00635-7946-4C22-BB2E-DE12619787DB}">
      <dsp:nvSpPr>
        <dsp:cNvPr id="0" name=""/>
        <dsp:cNvSpPr/>
      </dsp:nvSpPr>
      <dsp:spPr>
        <a:xfrm>
          <a:off x="0" y="316943"/>
          <a:ext cx="6927902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0" i="0" kern="1200" baseline="0"/>
            <a:t>mjerilo vrijednosti: sve druge robe izražavaju svoju vrijednost kroz novac - CIJENA</a:t>
          </a:r>
          <a:endParaRPr lang="en-US" sz="2500" kern="1200"/>
        </a:p>
      </dsp:txBody>
      <dsp:txXfrm>
        <a:off x="48547" y="365490"/>
        <a:ext cx="6830808" cy="897406"/>
      </dsp:txXfrm>
    </dsp:sp>
    <dsp:sp modelId="{82E2BD00-FEAC-47BD-AFD2-1878EFE8A66F}">
      <dsp:nvSpPr>
        <dsp:cNvPr id="0" name=""/>
        <dsp:cNvSpPr/>
      </dsp:nvSpPr>
      <dsp:spPr>
        <a:xfrm>
          <a:off x="0" y="1383443"/>
          <a:ext cx="6927902" cy="994500"/>
        </a:xfrm>
        <a:prstGeom prst="roundRect">
          <a:avLst/>
        </a:prstGeom>
        <a:solidFill>
          <a:schemeClr val="accent5">
            <a:hueOff val="-462293"/>
            <a:satOff val="1194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0" i="0" kern="1200" baseline="0"/>
            <a:t>sredstvo razmjene: sve se druge robe razmjenjuju za novac</a:t>
          </a:r>
          <a:endParaRPr lang="en-US" sz="2500" kern="1200"/>
        </a:p>
      </dsp:txBody>
      <dsp:txXfrm>
        <a:off x="48547" y="1431990"/>
        <a:ext cx="6830808" cy="897406"/>
      </dsp:txXfrm>
    </dsp:sp>
    <dsp:sp modelId="{7BC7D9C4-1618-43E8-A9AD-4E6C84F74602}">
      <dsp:nvSpPr>
        <dsp:cNvPr id="0" name=""/>
        <dsp:cNvSpPr/>
      </dsp:nvSpPr>
      <dsp:spPr>
        <a:xfrm>
          <a:off x="0" y="2449943"/>
          <a:ext cx="6927902" cy="994500"/>
        </a:xfrm>
        <a:prstGeom prst="roundRect">
          <a:avLst/>
        </a:prstGeom>
        <a:solidFill>
          <a:schemeClr val="accent5">
            <a:hueOff val="-924585"/>
            <a:satOff val="2388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0" i="0" kern="1200" baseline="0"/>
            <a:t>sredstvo odgođenog plaćanja: dobra možemo kupiti sada, a platiti naknadno</a:t>
          </a:r>
          <a:endParaRPr lang="en-US" sz="2500" kern="1200"/>
        </a:p>
      </dsp:txBody>
      <dsp:txXfrm>
        <a:off x="48547" y="2498490"/>
        <a:ext cx="6830808" cy="897406"/>
      </dsp:txXfrm>
    </dsp:sp>
    <dsp:sp modelId="{89217711-CACA-4450-962D-0B6514F4579E}">
      <dsp:nvSpPr>
        <dsp:cNvPr id="0" name=""/>
        <dsp:cNvSpPr/>
      </dsp:nvSpPr>
      <dsp:spPr>
        <a:xfrm>
          <a:off x="0" y="3516443"/>
          <a:ext cx="6927902" cy="994500"/>
        </a:xfrm>
        <a:prstGeom prst="roundRect">
          <a:avLst/>
        </a:prstGeom>
        <a:solidFill>
          <a:schemeClr val="accent5">
            <a:hueOff val="-1386878"/>
            <a:satOff val="3582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0" i="0" kern="1200" baseline="0" dirty="0"/>
            <a:t>sredstvo očuvanja vrijednosti: novac se može štedjeti</a:t>
          </a:r>
          <a:endParaRPr lang="en-US" sz="2500" kern="1200" dirty="0"/>
        </a:p>
      </dsp:txBody>
      <dsp:txXfrm>
        <a:off x="48547" y="3564990"/>
        <a:ext cx="6830808" cy="897406"/>
      </dsp:txXfrm>
    </dsp:sp>
    <dsp:sp modelId="{CD61D9DF-FAF9-431A-8AEB-5E530371A84C}">
      <dsp:nvSpPr>
        <dsp:cNvPr id="0" name=""/>
        <dsp:cNvSpPr/>
      </dsp:nvSpPr>
      <dsp:spPr>
        <a:xfrm>
          <a:off x="0" y="4582943"/>
          <a:ext cx="6927902" cy="994500"/>
        </a:xfrm>
        <a:prstGeom prst="roundRect">
          <a:avLst/>
        </a:prstGeom>
        <a:solidFill>
          <a:schemeClr val="accent5">
            <a:hueOff val="-1849170"/>
            <a:satOff val="4776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0" i="0" kern="1200" baseline="0"/>
            <a:t>svjetski novac: neki novac se koristi svugdje</a:t>
          </a:r>
          <a:endParaRPr lang="en-US" sz="2500" kern="1200"/>
        </a:p>
      </dsp:txBody>
      <dsp:txXfrm>
        <a:off x="48547" y="4631490"/>
        <a:ext cx="6830808" cy="89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FB06A-1C08-4F1C-B0BC-02A85EC88303}">
      <dsp:nvSpPr>
        <dsp:cNvPr id="0" name=""/>
        <dsp:cNvSpPr/>
      </dsp:nvSpPr>
      <dsp:spPr>
        <a:xfrm>
          <a:off x="3214" y="759250"/>
          <a:ext cx="2295286" cy="1457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BC724-5899-4605-B70C-2B19FA340804}">
      <dsp:nvSpPr>
        <dsp:cNvPr id="0" name=""/>
        <dsp:cNvSpPr/>
      </dsp:nvSpPr>
      <dsp:spPr>
        <a:xfrm>
          <a:off x="258246" y="1001530"/>
          <a:ext cx="2295286" cy="1457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i="0" kern="1200" baseline="0"/>
            <a:t>proces u kojem ljudi troše proizvode i usluge kako bi zadovoljili svoje potrebe</a:t>
          </a:r>
          <a:endParaRPr lang="en-US" sz="1700" kern="1200"/>
        </a:p>
      </dsp:txBody>
      <dsp:txXfrm>
        <a:off x="300935" y="1044219"/>
        <a:ext cx="2209908" cy="1372129"/>
      </dsp:txXfrm>
    </dsp:sp>
    <dsp:sp modelId="{9C1DFDF2-CDE2-4A24-8D26-68C4FA8841E8}">
      <dsp:nvSpPr>
        <dsp:cNvPr id="0" name=""/>
        <dsp:cNvSpPr/>
      </dsp:nvSpPr>
      <dsp:spPr>
        <a:xfrm>
          <a:off x="2808565" y="759250"/>
          <a:ext cx="2295286" cy="1457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341F7-6D9D-49B2-90B3-10A804CE546A}">
      <dsp:nvSpPr>
        <dsp:cNvPr id="0" name=""/>
        <dsp:cNvSpPr/>
      </dsp:nvSpPr>
      <dsp:spPr>
        <a:xfrm>
          <a:off x="3063597" y="1001530"/>
          <a:ext cx="2295286" cy="1457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i="0" kern="1200" baseline="0"/>
            <a:t>rezultat potrošnje je zadovoljenje naše potrebe ili želje</a:t>
          </a:r>
          <a:endParaRPr lang="en-US" sz="1700" kern="1200"/>
        </a:p>
      </dsp:txBody>
      <dsp:txXfrm>
        <a:off x="3106286" y="1044219"/>
        <a:ext cx="2209908" cy="1372129"/>
      </dsp:txXfrm>
    </dsp:sp>
    <dsp:sp modelId="{97613381-B0EA-4A1B-A6E8-D3F92D40E6AC}">
      <dsp:nvSpPr>
        <dsp:cNvPr id="0" name=""/>
        <dsp:cNvSpPr/>
      </dsp:nvSpPr>
      <dsp:spPr>
        <a:xfrm>
          <a:off x="5613915" y="759250"/>
          <a:ext cx="2295286" cy="1457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AB5EE-EC60-443F-A4BD-889A5FAB9B7D}">
      <dsp:nvSpPr>
        <dsp:cNvPr id="0" name=""/>
        <dsp:cNvSpPr/>
      </dsp:nvSpPr>
      <dsp:spPr>
        <a:xfrm>
          <a:off x="5868947" y="1001530"/>
          <a:ext cx="2295286" cy="1457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i="0" kern="1200" baseline="0"/>
            <a:t>osoba koja troši proizvode, usluge ili prirodu za vlastitu korist i zadovoljstvo</a:t>
          </a:r>
          <a:endParaRPr lang="en-US" sz="1700" kern="1200"/>
        </a:p>
      </dsp:txBody>
      <dsp:txXfrm>
        <a:off x="5911636" y="1044219"/>
        <a:ext cx="2209908" cy="1372129"/>
      </dsp:txXfrm>
    </dsp:sp>
    <dsp:sp modelId="{5C80F52A-06A8-46AA-A865-48B7116B75AE}">
      <dsp:nvSpPr>
        <dsp:cNvPr id="0" name=""/>
        <dsp:cNvSpPr/>
      </dsp:nvSpPr>
      <dsp:spPr>
        <a:xfrm>
          <a:off x="8419266" y="759250"/>
          <a:ext cx="2295286" cy="1457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FFF0E-C224-4F58-BF32-E47E549F3FF7}">
      <dsp:nvSpPr>
        <dsp:cNvPr id="0" name=""/>
        <dsp:cNvSpPr/>
      </dsp:nvSpPr>
      <dsp:spPr>
        <a:xfrm>
          <a:off x="8674298" y="1001530"/>
          <a:ext cx="2295286" cy="1457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i="0" kern="1200" baseline="0"/>
            <a:t>potrošač može biti svatko</a:t>
          </a:r>
          <a:endParaRPr lang="en-US" sz="1700" kern="1200"/>
        </a:p>
      </dsp:txBody>
      <dsp:txXfrm>
        <a:off x="8716987" y="1044219"/>
        <a:ext cx="2209908" cy="1372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3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2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7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6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7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7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6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3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0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eYMjdGx_h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983374-3839-4F06-972D-B4C3CF23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0F118-E260-5D55-7E86-461D9DA92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30" r="-2" b="9426"/>
          <a:stretch/>
        </p:blipFill>
        <p:spPr>
          <a:xfrm>
            <a:off x="5868854" y="11"/>
            <a:ext cx="7906139" cy="6857989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592970" cy="6858000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7B74509-6181-33D7-5E1D-1B4D7D3AD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613" y="1122363"/>
            <a:ext cx="9062987" cy="238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5000" dirty="0"/>
              <a:t>Financijska pismenost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A767202-9969-D3E3-DC3F-FDF9C7E94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613" y="3602038"/>
            <a:ext cx="7155529" cy="2387600"/>
          </a:xfrm>
        </p:spPr>
        <p:txBody>
          <a:bodyPr>
            <a:normAutofit/>
          </a:bodyPr>
          <a:lstStyle/>
          <a:p>
            <a:r>
              <a:rPr lang="hr-HR" dirty="0"/>
              <a:t>Druga srednja škola Beli Manastir</a:t>
            </a:r>
          </a:p>
          <a:p>
            <a:r>
              <a:rPr lang="hr-HR" dirty="0"/>
              <a:t>Biljana Horvat, prof.</a:t>
            </a:r>
          </a:p>
        </p:txBody>
      </p:sp>
    </p:spTree>
    <p:extLst>
      <p:ext uri="{BB962C8B-B14F-4D97-AF65-F5344CB8AC3E}">
        <p14:creationId xmlns:p14="http://schemas.microsoft.com/office/powerpoint/2010/main" val="360271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3BBDB64-789E-669A-AE19-51784B75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258"/>
            <a:ext cx="5602778" cy="1451509"/>
          </a:xfrm>
        </p:spPr>
        <p:txBody>
          <a:bodyPr>
            <a:normAutofit/>
          </a:bodyPr>
          <a:lstStyle/>
          <a:p>
            <a:r>
              <a:rPr lang="hr-HR" dirty="0"/>
              <a:t>Financijska imovina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BEB048-4484-4920-FB43-F4481020F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7" y="2391995"/>
            <a:ext cx="5588281" cy="3174788"/>
          </a:xfrm>
        </p:spPr>
        <p:txBody>
          <a:bodyPr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/>
              <a:t> gotovina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/>
              <a:t> novac na računima u banci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/>
              <a:t> vrste računa:</a:t>
            </a:r>
          </a:p>
          <a:p>
            <a:r>
              <a:rPr lang="hr-HR" dirty="0"/>
              <a:t>- tekući račun je za primanje uplata ( plaća, džeparca, stipendija… )</a:t>
            </a:r>
          </a:p>
          <a:p>
            <a:r>
              <a:rPr lang="hr-HR" dirty="0"/>
              <a:t>- žiro račun je za honorarne poslove ( preko studentskog servisa )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6242D16-2410-110B-64C6-CC55CECF0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5" r="22247" b="-2"/>
          <a:stretch/>
        </p:blipFill>
        <p:spPr>
          <a:xfrm>
            <a:off x="6465346" y="1"/>
            <a:ext cx="5726654" cy="6857999"/>
          </a:xfrm>
          <a:custGeom>
            <a:avLst/>
            <a:gdLst/>
            <a:ahLst/>
            <a:cxnLst/>
            <a:rect l="l" t="t" r="r" b="b"/>
            <a:pathLst>
              <a:path w="5726654" h="6857999">
                <a:moveTo>
                  <a:pt x="615191" y="3536634"/>
                </a:moveTo>
                <a:cubicBezTo>
                  <a:pt x="896629" y="3536634"/>
                  <a:pt x="1124779" y="3764784"/>
                  <a:pt x="1124779" y="4046222"/>
                </a:cubicBezTo>
                <a:cubicBezTo>
                  <a:pt x="1124779" y="4327660"/>
                  <a:pt x="896629" y="4555810"/>
                  <a:pt x="615191" y="4555810"/>
                </a:cubicBezTo>
                <a:cubicBezTo>
                  <a:pt x="333753" y="4555810"/>
                  <a:pt x="105603" y="4327660"/>
                  <a:pt x="105603" y="4046222"/>
                </a:cubicBezTo>
                <a:cubicBezTo>
                  <a:pt x="105603" y="3764784"/>
                  <a:pt x="333753" y="3536634"/>
                  <a:pt x="615191" y="3536634"/>
                </a:cubicBezTo>
                <a:close/>
                <a:moveTo>
                  <a:pt x="1497781" y="0"/>
                </a:moveTo>
                <a:lnTo>
                  <a:pt x="5726654" y="0"/>
                </a:lnTo>
                <a:lnTo>
                  <a:pt x="5726654" y="6857999"/>
                </a:lnTo>
                <a:lnTo>
                  <a:pt x="311758" y="6857999"/>
                </a:lnTo>
                <a:lnTo>
                  <a:pt x="314131" y="6707669"/>
                </a:lnTo>
                <a:cubicBezTo>
                  <a:pt x="335133" y="6366408"/>
                  <a:pt x="433652" y="6019041"/>
                  <a:pt x="599703" y="5670857"/>
                </a:cubicBezTo>
                <a:cubicBezTo>
                  <a:pt x="770258" y="5311555"/>
                  <a:pt x="1010814" y="4986831"/>
                  <a:pt x="1211434" y="4641254"/>
                </a:cubicBezTo>
                <a:cubicBezTo>
                  <a:pt x="1493037" y="4154455"/>
                  <a:pt x="1511836" y="3622743"/>
                  <a:pt x="1053042" y="3164268"/>
                </a:cubicBezTo>
                <a:cubicBezTo>
                  <a:pt x="881978" y="2993263"/>
                  <a:pt x="700423" y="2805522"/>
                  <a:pt x="607049" y="2589404"/>
                </a:cubicBezTo>
                <a:cubicBezTo>
                  <a:pt x="366280" y="2032157"/>
                  <a:pt x="541126" y="1508060"/>
                  <a:pt x="1054916" y="1068098"/>
                </a:cubicBezTo>
                <a:cubicBezTo>
                  <a:pt x="1261028" y="891534"/>
                  <a:pt x="1489689" y="709487"/>
                  <a:pt x="1502878" y="419994"/>
                </a:cubicBezTo>
                <a:cubicBezTo>
                  <a:pt x="1506390" y="341909"/>
                  <a:pt x="1507263" y="263519"/>
                  <a:pt x="1505905" y="184995"/>
                </a:cubicBezTo>
                <a:close/>
                <a:moveTo>
                  <a:pt x="14544" y="0"/>
                </a:moveTo>
                <a:lnTo>
                  <a:pt x="879353" y="0"/>
                </a:lnTo>
                <a:lnTo>
                  <a:pt x="892054" y="78051"/>
                </a:lnTo>
                <a:cubicBezTo>
                  <a:pt x="904493" y="285270"/>
                  <a:pt x="770272" y="479620"/>
                  <a:pt x="561941" y="535442"/>
                </a:cubicBezTo>
                <a:cubicBezTo>
                  <a:pt x="323847" y="599239"/>
                  <a:pt x="79117" y="457944"/>
                  <a:pt x="15320" y="219851"/>
                </a:cubicBezTo>
                <a:cubicBezTo>
                  <a:pt x="-630" y="160328"/>
                  <a:pt x="-3761" y="100390"/>
                  <a:pt x="4235" y="429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222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1DE4E5-9409-451F-BA61-F5676E38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tabLst/>
              <a:defRPr/>
            </a:pPr>
            <a: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Naučite upravljati novcem, kako novac ne bi upravljao vama.</a:t>
            </a:r>
            <a:b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</a:b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3DDB78C-E671-3234-D022-06F7964C4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884" y="1417210"/>
            <a:ext cx="10441858" cy="533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0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6C5F3-4EAC-473B-BD72-1219E833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231725-D083-4E0F-9428-1C263518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2140699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C8294D5-6875-DB96-E9A8-AFA2BE6C3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446390"/>
          </a:xfrm>
        </p:spPr>
        <p:txBody>
          <a:bodyPr>
            <a:normAutofit/>
          </a:bodyPr>
          <a:lstStyle/>
          <a:p>
            <a:r>
              <a:rPr lang="hr-HR" dirty="0"/>
              <a:t>Što je potrošnja?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5D2CA11-986C-0856-E837-79269DF1F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909002"/>
              </p:ext>
            </p:extLst>
          </p:nvPr>
        </p:nvGraphicFramePr>
        <p:xfrm>
          <a:off x="609600" y="2923750"/>
          <a:ext cx="10972800" cy="321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333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BB7DF4-FF1A-A87B-C43C-93450BCA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699"/>
            <a:ext cx="10972800" cy="1325563"/>
          </a:xfrm>
        </p:spPr>
        <p:txBody>
          <a:bodyPr/>
          <a:lstStyle/>
          <a:p>
            <a:r>
              <a:rPr lang="hr-HR" dirty="0"/>
              <a:t>Odgovorna potrošnja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B4C8CC-0332-14DA-1B7A-676A67A7D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8262"/>
            <a:ext cx="10972800" cy="403653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b="1" dirty="0"/>
              <a:t>Konzumerizam</a:t>
            </a:r>
            <a:r>
              <a:rPr lang="hr-HR" dirty="0"/>
              <a:t> je stav prema kojemu sreća pojedinca ovisi o potrošnji, odnosno posjedovanju materijalnih dobara.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/>
              <a:t>savjestan i odgovoran pristup potrošnji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/>
              <a:t>razviti svijest o onome što nam je uistinu potrebno, a što nam unaprjeđuje kvalitetu života, ali nam nije nužno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/>
              <a:t>istraživanje o potrošnji Amerikanaca u proteklih 50 godina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DD854CA-034B-7B30-C046-95D0EC49B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10" y="4088342"/>
            <a:ext cx="7283995" cy="207370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0B55EB9-E3B4-9E32-38FE-CAA74B8DF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876" y="6585343"/>
            <a:ext cx="6194073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10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4E64E4A9-D8D0-4AE7-99BD-EFE51D6EB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0">
            <a:extLst>
              <a:ext uri="{FF2B5EF4-FFF2-40B4-BE49-F238E27FC236}">
                <a16:creationId xmlns:a16="http://schemas.microsoft.com/office/drawing/2014/main" id="{AFD62F46-8DC3-4EDF-BDEF-27C439C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21A39A0-8C97-DCAF-8D21-E13C499D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458" y="552782"/>
            <a:ext cx="5125941" cy="1936746"/>
          </a:xfrm>
        </p:spPr>
        <p:txBody>
          <a:bodyPr>
            <a:normAutofit/>
          </a:bodyPr>
          <a:lstStyle/>
          <a:p>
            <a:r>
              <a:rPr lang="hr-HR" dirty="0"/>
              <a:t>O čemu ovisi potrošnja?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824EBD-F6DF-786A-63DC-7791C9BA1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458" y="2735229"/>
            <a:ext cx="5125941" cy="348459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/>
              <a:t>dohodak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/>
              <a:t> cijene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/>
              <a:t> okolina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/>
              <a:t> obitelj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/>
              <a:t> osjećaji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/>
              <a:t> stavovi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/>
              <a:t> sustav vrijednosti</a:t>
            </a:r>
          </a:p>
          <a:p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B8E2FE-1F07-81DE-32DA-EE6946B9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489244"/>
            <a:ext cx="4600913" cy="379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61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8CE90C-5EDF-F8D1-169A-C1077ADA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IRENA- </a:t>
            </a:r>
            <a:r>
              <a:rPr lang="it-IT" dirty="0" err="1"/>
              <a:t>informiraj</a:t>
            </a:r>
            <a:r>
              <a:rPr lang="it-IT" dirty="0"/>
              <a:t> se, </a:t>
            </a:r>
            <a:r>
              <a:rPr lang="it-IT" dirty="0" err="1"/>
              <a:t>razmisli</a:t>
            </a:r>
            <a:r>
              <a:rPr lang="it-IT" dirty="0"/>
              <a:t>, </a:t>
            </a:r>
            <a:r>
              <a:rPr lang="it-IT" dirty="0" err="1"/>
              <a:t>educiraj</a:t>
            </a:r>
            <a:r>
              <a:rPr lang="it-IT" dirty="0"/>
              <a:t> se, ne </a:t>
            </a:r>
            <a:r>
              <a:rPr lang="it-IT" dirty="0" err="1"/>
              <a:t>žuri</a:t>
            </a:r>
            <a:r>
              <a:rPr lang="it-IT" dirty="0"/>
              <a:t> i </a:t>
            </a:r>
            <a:r>
              <a:rPr lang="it-IT" dirty="0" err="1"/>
              <a:t>analiziraj</a:t>
            </a:r>
            <a:r>
              <a:rPr lang="it-IT" dirty="0"/>
              <a:t>.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16115A-DFEC-C945-CE76-4E8026D6A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hr-HR" dirty="0"/>
              <a:t>HANFA nudi mnogobrojne edukativne materijale i filmove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92D050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https://youtu.be/2eYMjdGx_hs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hr-HR" dirty="0"/>
              <a:t>odluka o štednji – trošiti je primamljivije, ali ne živi se samo danas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hr-HR" dirty="0"/>
              <a:t>odluka o odabiru roka štednje- štedjeti za godinu dana ili štedjeti dugoročno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hr-HR" dirty="0"/>
              <a:t>odluka na koji način štedjeti – kasica, banka, mirovinski fond, dionice, životno osiguranje…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286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48F90-AFD5-4232-AE7D-27B956BF7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3C96EE1-9524-4300-BFAC-56AA55EB4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55747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63B02FB-9947-A6D1-BB6E-D36F8EDA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545870" cy="1658525"/>
          </a:xfrm>
        </p:spPr>
        <p:txBody>
          <a:bodyPr>
            <a:normAutofit/>
          </a:bodyPr>
          <a:lstStyle/>
          <a:p>
            <a:r>
              <a:rPr lang="pl-PL" sz="4100"/>
              <a:t>Štednja je ulaznica za mirniju budućnost</a:t>
            </a:r>
            <a:endParaRPr lang="hr-HR" sz="41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CEB862-A162-8F72-EE21-6531C6FC4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48521"/>
            <a:ext cx="5545867" cy="347061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/>
              <a:t>voditi osobni dnevnik financija je način da se o novcu počnete brinuti i prije nego što ga potrošite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/>
              <a:t> sastoji se od svih primanja i troškova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/>
              <a:t>razlikovati želje i potrebe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/>
              <a:t>cilj je smanjiti troškove i dio dohotka ostavljati na štednji</a:t>
            </a:r>
          </a:p>
          <a:p>
            <a:endParaRPr lang="hr-HR" dirty="0"/>
          </a:p>
          <a:p>
            <a:endParaRPr lang="hr-HR" dirty="0"/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2BD5BCCA-DC97-9550-E585-57EE62D13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827124"/>
              </p:ext>
            </p:extLst>
          </p:nvPr>
        </p:nvGraphicFramePr>
        <p:xfrm>
          <a:off x="6765068" y="2403621"/>
          <a:ext cx="5246147" cy="1875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418">
                  <a:extLst>
                    <a:ext uri="{9D8B030D-6E8A-4147-A177-3AD203B41FA5}">
                      <a16:colId xmlns:a16="http://schemas.microsoft.com/office/drawing/2014/main" val="3339752420"/>
                    </a:ext>
                  </a:extLst>
                </a:gridCol>
                <a:gridCol w="489909">
                  <a:extLst>
                    <a:ext uri="{9D8B030D-6E8A-4147-A177-3AD203B41FA5}">
                      <a16:colId xmlns:a16="http://schemas.microsoft.com/office/drawing/2014/main" val="2727650596"/>
                    </a:ext>
                  </a:extLst>
                </a:gridCol>
                <a:gridCol w="790512">
                  <a:extLst>
                    <a:ext uri="{9D8B030D-6E8A-4147-A177-3AD203B41FA5}">
                      <a16:colId xmlns:a16="http://schemas.microsoft.com/office/drawing/2014/main" val="2776383927"/>
                    </a:ext>
                  </a:extLst>
                </a:gridCol>
                <a:gridCol w="585307">
                  <a:extLst>
                    <a:ext uri="{9D8B030D-6E8A-4147-A177-3AD203B41FA5}">
                      <a16:colId xmlns:a16="http://schemas.microsoft.com/office/drawing/2014/main" val="3719719260"/>
                    </a:ext>
                  </a:extLst>
                </a:gridCol>
                <a:gridCol w="654869">
                  <a:extLst>
                    <a:ext uri="{9D8B030D-6E8A-4147-A177-3AD203B41FA5}">
                      <a16:colId xmlns:a16="http://schemas.microsoft.com/office/drawing/2014/main" val="1797357011"/>
                    </a:ext>
                  </a:extLst>
                </a:gridCol>
                <a:gridCol w="779331">
                  <a:extLst>
                    <a:ext uri="{9D8B030D-6E8A-4147-A177-3AD203B41FA5}">
                      <a16:colId xmlns:a16="http://schemas.microsoft.com/office/drawing/2014/main" val="1367271572"/>
                    </a:ext>
                  </a:extLst>
                </a:gridCol>
                <a:gridCol w="1140801">
                  <a:extLst>
                    <a:ext uri="{9D8B030D-6E8A-4147-A177-3AD203B41FA5}">
                      <a16:colId xmlns:a16="http://schemas.microsoft.com/office/drawing/2014/main" val="3347362997"/>
                    </a:ext>
                  </a:extLst>
                </a:gridCol>
              </a:tblGrid>
              <a:tr h="294443">
                <a:tc rowSpan="2">
                  <a:txBody>
                    <a:bodyPr/>
                    <a:lstStyle/>
                    <a:p>
                      <a:pPr algn="ctr"/>
                      <a:r>
                        <a:rPr lang="hr-HR" sz="1000"/>
                        <a:t>1. DATUM</a:t>
                      </a:r>
                    </a:p>
                  </a:txBody>
                  <a:tcPr marL="58499" marR="58499" marT="29249" marB="2924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000"/>
                        <a:t>2. PRIHODI</a:t>
                      </a:r>
                    </a:p>
                  </a:txBody>
                  <a:tcPr marL="58499" marR="58499" marT="29249" marB="29249"/>
                </a:tc>
                <a:tc hMerge="1">
                  <a:txBody>
                    <a:bodyPr/>
                    <a:lstStyle/>
                    <a:p>
                      <a:r>
                        <a:rPr lang="hr-HR" sz="1400" dirty="0"/>
                        <a:t>2.2. </a:t>
                      </a:r>
                      <a:r>
                        <a:rPr lang="hr-HR" dirty="0"/>
                        <a:t>iznos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000"/>
                        <a:t>3. TROŠKOVI</a:t>
                      </a:r>
                    </a:p>
                  </a:txBody>
                  <a:tcPr marL="58499" marR="58499" marT="29249" marB="29249"/>
                </a:tc>
                <a:tc hMerge="1">
                  <a:txBody>
                    <a:bodyPr/>
                    <a:lstStyle/>
                    <a:p>
                      <a:r>
                        <a:rPr lang="hr-HR" sz="1400" dirty="0"/>
                        <a:t>3.2. </a:t>
                      </a:r>
                      <a:r>
                        <a:rPr lang="hr-HR" dirty="0"/>
                        <a:t>iznos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4. SALDO</a:t>
                      </a:r>
                    </a:p>
                    <a:p>
                      <a:pPr algn="ctr"/>
                      <a:r>
                        <a:rPr lang="hr-HR" sz="1000" dirty="0"/>
                        <a:t>(2.2.-3.2.)</a:t>
                      </a:r>
                    </a:p>
                  </a:txBody>
                  <a:tcPr marL="58499" marR="58499" marT="29249" marB="29249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000"/>
                        <a:t>5. ŠTEDNJA</a:t>
                      </a:r>
                    </a:p>
                    <a:p>
                      <a:pPr algn="ctr"/>
                      <a:r>
                        <a:rPr lang="hr-HR" sz="1000"/>
                        <a:t>(2.2.&gt;2.3.)</a:t>
                      </a:r>
                    </a:p>
                  </a:txBody>
                  <a:tcPr marL="58499" marR="58499" marT="29249" marB="29249"/>
                </a:tc>
                <a:extLst>
                  <a:ext uri="{0D108BD9-81ED-4DB2-BD59-A6C34878D82A}">
                    <a16:rowId xmlns:a16="http://schemas.microsoft.com/office/drawing/2014/main" val="2020665660"/>
                  </a:ext>
                </a:extLst>
              </a:tr>
              <a:tr h="41144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900"/>
                        <a:t>2.1. opis</a:t>
                      </a:r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r>
                        <a:rPr lang="hr-HR" sz="900"/>
                        <a:t>2.2.iznos</a:t>
                      </a:r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r>
                        <a:rPr lang="hr-HR" sz="900"/>
                        <a:t>3.1. opis</a:t>
                      </a:r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r>
                        <a:rPr lang="hr-HR" sz="900"/>
                        <a:t>3.2. iznos</a:t>
                      </a:r>
                    </a:p>
                  </a:txBody>
                  <a:tcPr marL="58499" marR="58499" marT="29249" marB="29249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489069"/>
                  </a:ext>
                </a:extLst>
              </a:tr>
              <a:tr h="292493"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extLst>
                  <a:ext uri="{0D108BD9-81ED-4DB2-BD59-A6C34878D82A}">
                    <a16:rowId xmlns:a16="http://schemas.microsoft.com/office/drawing/2014/main" val="3297506808"/>
                  </a:ext>
                </a:extLst>
              </a:tr>
              <a:tr h="292493"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extLst>
                  <a:ext uri="{0D108BD9-81ED-4DB2-BD59-A6C34878D82A}">
                    <a16:rowId xmlns:a16="http://schemas.microsoft.com/office/drawing/2014/main" val="4003876644"/>
                  </a:ext>
                </a:extLst>
              </a:tr>
              <a:tr h="292493"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extLst>
                  <a:ext uri="{0D108BD9-81ED-4DB2-BD59-A6C34878D82A}">
                    <a16:rowId xmlns:a16="http://schemas.microsoft.com/office/drawing/2014/main" val="1406510708"/>
                  </a:ext>
                </a:extLst>
              </a:tr>
              <a:tr h="292493"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58499" marR="58499" marT="29249" marB="29249"/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 marL="58499" marR="58499" marT="29249" marB="29249"/>
                </a:tc>
                <a:extLst>
                  <a:ext uri="{0D108BD9-81ED-4DB2-BD59-A6C34878D82A}">
                    <a16:rowId xmlns:a16="http://schemas.microsoft.com/office/drawing/2014/main" val="2202814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68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275DBA-2913-A301-7A4D-4A3B78E7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Misao za kraj: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0E15BB-9CF4-CA1F-B8A2-2BC34F2E8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03030">
                  <a:lumMod val="90000"/>
                  <a:lumOff val="10000"/>
                </a:srgbClr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hr-HR" sz="4800" b="1" i="1" u="none" strike="noStrike" kern="1200" cap="none" spc="0" normalizeH="0" baseline="0" noProof="0">
                <a:ln>
                  <a:noFill/>
                </a:ln>
                <a:solidFill>
                  <a:srgbClr val="004E6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„Novac </a:t>
            </a:r>
            <a:r>
              <a:rPr kumimoji="0" lang="hr-HR" sz="4800" b="1" i="1" u="none" strike="noStrike" kern="1200" cap="none" spc="0" normalizeH="0" baseline="0" noProof="0" dirty="0">
                <a:ln>
                  <a:noFill/>
                </a:ln>
                <a:solidFill>
                  <a:srgbClr val="004E6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 čini sreću, ali sprječava mnoge </a:t>
            </a:r>
            <a:r>
              <a:rPr kumimoji="0" lang="hr-HR" sz="4800" b="1" i="1" u="none" strike="noStrike" kern="1200" cap="none" spc="0" normalizeH="0" baseline="0" noProof="0">
                <a:ln>
                  <a:noFill/>
                </a:ln>
                <a:solidFill>
                  <a:srgbClr val="004E6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nesreće.”</a:t>
            </a:r>
            <a:b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Libre Franklin" pitchFamily="2" charset="-18"/>
                <a:ea typeface="+mn-ea"/>
                <a:cs typeface="+mn-cs"/>
              </a:rPr>
            </a:br>
            <a:r>
              <a:rPr kumimoji="0" lang="hr-HR" sz="2800" b="0" i="1" u="none" strike="noStrike" kern="1200" cap="none" spc="0" normalizeH="0" baseline="0" noProof="0" dirty="0">
                <a:ln>
                  <a:noFill/>
                </a:ln>
                <a:solidFill>
                  <a:srgbClr val="50608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Samuel Johnson</a:t>
            </a:r>
            <a:endParaRPr kumimoji="0" lang="hr-HR" sz="2800" b="0" i="1" u="none" strike="noStrike" kern="1200" cap="none" spc="0" normalizeH="0" baseline="0" noProof="0" dirty="0">
              <a:ln>
                <a:noFill/>
              </a:ln>
              <a:solidFill>
                <a:srgbClr val="506084">
                  <a:lumMod val="75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054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7C48F90-AFD5-4232-AE7D-27B956BF7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73C96EE1-9524-4300-BFAC-56AA55EB4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55747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50D0941-BC8B-50ED-AD00-86EB8D755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545870" cy="1658525"/>
          </a:xfrm>
        </p:spPr>
        <p:txBody>
          <a:bodyPr>
            <a:normAutofit/>
          </a:bodyPr>
          <a:lstStyle/>
          <a:p>
            <a:r>
              <a:rPr lang="hr-HR" dirty="0"/>
              <a:t>Svjetski tjedan novca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B01D6F-97B0-7AF1-84AC-000FD69A7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48521"/>
            <a:ext cx="5545867" cy="347061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r-HR" dirty="0"/>
              <a:t>vodeći globalni događaj podizanja svijesti o važnosti financijskog obrazovanja djece i mladih od najranije životne dobi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r-HR" dirty="0"/>
              <a:t>cilj je donošenja informiranih financijskih odluka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r-HR" dirty="0"/>
              <a:t>postizanje financijske dobrobiti i otpornosti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r-HR" b="0" i="0" dirty="0">
                <a:effectLst/>
                <a:latin typeface="Lucida Grande"/>
              </a:rPr>
              <a:t> od 2012. održava se diljem svijeta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r-HR" dirty="0">
                <a:latin typeface="Lucida Grande"/>
              </a:rPr>
              <a:t>do danas </a:t>
            </a:r>
            <a:r>
              <a:rPr lang="hr-HR" b="0" i="0" dirty="0">
                <a:effectLst/>
                <a:latin typeface="Lucida Grande"/>
              </a:rPr>
              <a:t>je sudjelovalo preko 53 milijuna djece i mladih u 176 zemalja diljem svijeta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AFEBFE-7B09-BC13-4EE7-2D62DAEBE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116" y="1824214"/>
            <a:ext cx="4289283" cy="30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1D3A9DA-7211-5C77-8E88-B899ACAF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074" y="552782"/>
            <a:ext cx="5149326" cy="1643663"/>
          </a:xfrm>
        </p:spPr>
        <p:txBody>
          <a:bodyPr>
            <a:normAutofit/>
          </a:bodyPr>
          <a:lstStyle/>
          <a:p>
            <a:r>
              <a:rPr lang="hr-HR" dirty="0"/>
              <a:t>Europski tjedan novca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ED2C8E-6EBB-D1D9-286C-3E7A3617C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8" r="11707" b="-1"/>
          <a:stretch/>
        </p:blipFill>
        <p:spPr>
          <a:xfrm>
            <a:off x="2" y="10"/>
            <a:ext cx="6164130" cy="5529421"/>
          </a:xfrm>
          <a:custGeom>
            <a:avLst/>
            <a:gdLst/>
            <a:ahLst/>
            <a:cxnLst/>
            <a:rect l="l" t="t" r="r" b="b"/>
            <a:pathLst>
              <a:path w="6972657" h="6356349">
                <a:moveTo>
                  <a:pt x="4162425" y="4810724"/>
                </a:moveTo>
                <a:cubicBezTo>
                  <a:pt x="4508954" y="4810724"/>
                  <a:pt x="4789872" y="5103559"/>
                  <a:pt x="4789872" y="5464789"/>
                </a:cubicBezTo>
                <a:cubicBezTo>
                  <a:pt x="4789872" y="5826019"/>
                  <a:pt x="4508954" y="6118855"/>
                  <a:pt x="4162425" y="6118855"/>
                </a:cubicBezTo>
                <a:cubicBezTo>
                  <a:pt x="3815896" y="6118855"/>
                  <a:pt x="3534978" y="5826019"/>
                  <a:pt x="3534978" y="5464789"/>
                </a:cubicBezTo>
                <a:cubicBezTo>
                  <a:pt x="3534978" y="5103559"/>
                  <a:pt x="3815896" y="4810724"/>
                  <a:pt x="4162425" y="4810724"/>
                </a:cubicBezTo>
                <a:close/>
                <a:moveTo>
                  <a:pt x="92101" y="4731176"/>
                </a:moveTo>
                <a:cubicBezTo>
                  <a:pt x="540880" y="4731176"/>
                  <a:pt x="904688" y="5094984"/>
                  <a:pt x="904688" y="5543763"/>
                </a:cubicBezTo>
                <a:cubicBezTo>
                  <a:pt x="904688" y="5964494"/>
                  <a:pt x="584935" y="6310542"/>
                  <a:pt x="175183" y="6352155"/>
                </a:cubicBezTo>
                <a:lnTo>
                  <a:pt x="92121" y="6356349"/>
                </a:lnTo>
                <a:lnTo>
                  <a:pt x="92081" y="6356349"/>
                </a:lnTo>
                <a:lnTo>
                  <a:pt x="9019" y="6352155"/>
                </a:lnTo>
                <a:lnTo>
                  <a:pt x="4079" y="6351401"/>
                </a:lnTo>
                <a:lnTo>
                  <a:pt x="0" y="6352492"/>
                </a:lnTo>
                <a:lnTo>
                  <a:pt x="0" y="4736748"/>
                </a:lnTo>
                <a:lnTo>
                  <a:pt x="9019" y="4735372"/>
                </a:lnTo>
                <a:cubicBezTo>
                  <a:pt x="36336" y="4732597"/>
                  <a:pt x="64052" y="4731176"/>
                  <a:pt x="92101" y="4731176"/>
                </a:cubicBezTo>
                <a:close/>
                <a:moveTo>
                  <a:pt x="6385770" y="2098604"/>
                </a:moveTo>
                <a:cubicBezTo>
                  <a:pt x="6543907" y="2107100"/>
                  <a:pt x="6698935" y="2178483"/>
                  <a:pt x="6813407" y="2310776"/>
                </a:cubicBezTo>
                <a:cubicBezTo>
                  <a:pt x="7042252" y="2575278"/>
                  <a:pt x="7022052" y="2983098"/>
                  <a:pt x="6768322" y="3221698"/>
                </a:cubicBezTo>
                <a:cubicBezTo>
                  <a:pt x="6718815" y="3268040"/>
                  <a:pt x="6662527" y="3305861"/>
                  <a:pt x="6601629" y="3333787"/>
                </a:cubicBezTo>
                <a:cubicBezTo>
                  <a:pt x="6357584" y="3444872"/>
                  <a:pt x="6072796" y="3380857"/>
                  <a:pt x="5894479" y="3174765"/>
                </a:cubicBezTo>
                <a:cubicBezTo>
                  <a:pt x="5665537" y="2910180"/>
                  <a:pt x="5685739" y="2502359"/>
                  <a:pt x="5939476" y="2263752"/>
                </a:cubicBezTo>
                <a:cubicBezTo>
                  <a:pt x="6066385" y="2144498"/>
                  <a:pt x="6227633" y="2090107"/>
                  <a:pt x="6385770" y="2098604"/>
                </a:cubicBezTo>
                <a:close/>
                <a:moveTo>
                  <a:pt x="0" y="0"/>
                </a:moveTo>
                <a:lnTo>
                  <a:pt x="5609109" y="0"/>
                </a:lnTo>
                <a:lnTo>
                  <a:pt x="5710855" y="100163"/>
                </a:lnTo>
                <a:cubicBezTo>
                  <a:pt x="5940043" y="363896"/>
                  <a:pt x="6060564" y="781193"/>
                  <a:pt x="5983550" y="1133306"/>
                </a:cubicBezTo>
                <a:cubicBezTo>
                  <a:pt x="5820740" y="1874471"/>
                  <a:pt x="4868226" y="1916819"/>
                  <a:pt x="4807924" y="2551785"/>
                </a:cubicBezTo>
                <a:cubicBezTo>
                  <a:pt x="4772098" y="2931077"/>
                  <a:pt x="5073952" y="3310271"/>
                  <a:pt x="5323480" y="3486493"/>
                </a:cubicBezTo>
                <a:cubicBezTo>
                  <a:pt x="5798207" y="3822498"/>
                  <a:pt x="6190925" y="3545085"/>
                  <a:pt x="6484693" y="3873055"/>
                </a:cubicBezTo>
                <a:cubicBezTo>
                  <a:pt x="6702769" y="4116667"/>
                  <a:pt x="6749067" y="4564067"/>
                  <a:pt x="6564699" y="4869471"/>
                </a:cubicBezTo>
                <a:cubicBezTo>
                  <a:pt x="6538929" y="4912110"/>
                  <a:pt x="6508772" y="4951720"/>
                  <a:pt x="6474766" y="4987555"/>
                </a:cubicBezTo>
                <a:lnTo>
                  <a:pt x="6475634" y="4987552"/>
                </a:lnTo>
                <a:cubicBezTo>
                  <a:pt x="6246183" y="5229347"/>
                  <a:pt x="5896158" y="5245005"/>
                  <a:pt x="5787911" y="5249784"/>
                </a:cubicBezTo>
                <a:cubicBezTo>
                  <a:pt x="5276208" y="5272608"/>
                  <a:pt x="5181583" y="4739335"/>
                  <a:pt x="4594647" y="4582595"/>
                </a:cubicBezTo>
                <a:cubicBezTo>
                  <a:pt x="4553401" y="4571414"/>
                  <a:pt x="4047262" y="4444111"/>
                  <a:pt x="3576692" y="4689896"/>
                </a:cubicBezTo>
                <a:cubicBezTo>
                  <a:pt x="2903508" y="5041365"/>
                  <a:pt x="3035835" y="5772616"/>
                  <a:pt x="2439534" y="6019748"/>
                </a:cubicBezTo>
                <a:cubicBezTo>
                  <a:pt x="2062607" y="6175963"/>
                  <a:pt x="1545662" y="6076257"/>
                  <a:pt x="1262869" y="5786450"/>
                </a:cubicBezTo>
                <a:cubicBezTo>
                  <a:pt x="864056" y="5377550"/>
                  <a:pt x="1125562" y="4799418"/>
                  <a:pt x="734842" y="4526254"/>
                </a:cubicBezTo>
                <a:cubicBezTo>
                  <a:pt x="506361" y="4366061"/>
                  <a:pt x="192715" y="4446641"/>
                  <a:pt x="19856" y="4511293"/>
                </a:cubicBezTo>
                <a:lnTo>
                  <a:pt x="0" y="4519330"/>
                </a:lnTo>
                <a:close/>
              </a:path>
            </a:pathLst>
          </a:custGeom>
        </p:spPr>
      </p:pic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id="{9F7C6143-E1D8-8D12-549C-59AA10925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998079"/>
              </p:ext>
            </p:extLst>
          </p:nvPr>
        </p:nvGraphicFramePr>
        <p:xfrm>
          <a:off x="6433074" y="2735229"/>
          <a:ext cx="5149326" cy="3108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30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3D3CC2-92C0-446B-91D6-D95EB3355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897C999-28FA-4C54-8B7D-F10AACDE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8177" y="0"/>
            <a:ext cx="7360775" cy="6858000"/>
          </a:xfrm>
          <a:custGeom>
            <a:avLst/>
            <a:gdLst>
              <a:gd name="connsiteX0" fmla="*/ 615190 w 7360775"/>
              <a:gd name="connsiteY0" fmla="*/ 3536635 h 6858000"/>
              <a:gd name="connsiteX1" fmla="*/ 1124778 w 7360775"/>
              <a:gd name="connsiteY1" fmla="*/ 4046223 h 6858000"/>
              <a:gd name="connsiteX2" fmla="*/ 615190 w 7360775"/>
              <a:gd name="connsiteY2" fmla="*/ 4555811 h 6858000"/>
              <a:gd name="connsiteX3" fmla="*/ 105602 w 7360775"/>
              <a:gd name="connsiteY3" fmla="*/ 4046223 h 6858000"/>
              <a:gd name="connsiteX4" fmla="*/ 615190 w 7360775"/>
              <a:gd name="connsiteY4" fmla="*/ 3536635 h 6858000"/>
              <a:gd name="connsiteX5" fmla="*/ 1497780 w 7360775"/>
              <a:gd name="connsiteY5" fmla="*/ 0 h 6858000"/>
              <a:gd name="connsiteX6" fmla="*/ 1997377 w 7360775"/>
              <a:gd name="connsiteY6" fmla="*/ 0 h 6858000"/>
              <a:gd name="connsiteX7" fmla="*/ 5164844 w 7360775"/>
              <a:gd name="connsiteY7" fmla="*/ 0 h 6858000"/>
              <a:gd name="connsiteX8" fmla="*/ 5726653 w 7360775"/>
              <a:gd name="connsiteY8" fmla="*/ 0 h 6858000"/>
              <a:gd name="connsiteX9" fmla="*/ 7360775 w 7360775"/>
              <a:gd name="connsiteY9" fmla="*/ 0 h 6858000"/>
              <a:gd name="connsiteX10" fmla="*/ 7360775 w 7360775"/>
              <a:gd name="connsiteY10" fmla="*/ 6858000 h 6858000"/>
              <a:gd name="connsiteX11" fmla="*/ 5726653 w 7360775"/>
              <a:gd name="connsiteY11" fmla="*/ 6858000 h 6858000"/>
              <a:gd name="connsiteX12" fmla="*/ 1997377 w 7360775"/>
              <a:gd name="connsiteY12" fmla="*/ 6858000 h 6858000"/>
              <a:gd name="connsiteX13" fmla="*/ 311757 w 7360775"/>
              <a:gd name="connsiteY13" fmla="*/ 6858000 h 6858000"/>
              <a:gd name="connsiteX14" fmla="*/ 314130 w 7360775"/>
              <a:gd name="connsiteY14" fmla="*/ 6707670 h 6858000"/>
              <a:gd name="connsiteX15" fmla="*/ 599702 w 7360775"/>
              <a:gd name="connsiteY15" fmla="*/ 5670858 h 6858000"/>
              <a:gd name="connsiteX16" fmla="*/ 1211433 w 7360775"/>
              <a:gd name="connsiteY16" fmla="*/ 4641255 h 6858000"/>
              <a:gd name="connsiteX17" fmla="*/ 1053041 w 7360775"/>
              <a:gd name="connsiteY17" fmla="*/ 3164269 h 6858000"/>
              <a:gd name="connsiteX18" fmla="*/ 607048 w 7360775"/>
              <a:gd name="connsiteY18" fmla="*/ 2589405 h 6858000"/>
              <a:gd name="connsiteX19" fmla="*/ 1054915 w 7360775"/>
              <a:gd name="connsiteY19" fmla="*/ 1068099 h 6858000"/>
              <a:gd name="connsiteX20" fmla="*/ 1502877 w 7360775"/>
              <a:gd name="connsiteY20" fmla="*/ 419995 h 6858000"/>
              <a:gd name="connsiteX21" fmla="*/ 1505904 w 7360775"/>
              <a:gd name="connsiteY21" fmla="*/ 184996 h 6858000"/>
              <a:gd name="connsiteX22" fmla="*/ 14543 w 7360775"/>
              <a:gd name="connsiteY22" fmla="*/ 0 h 6858000"/>
              <a:gd name="connsiteX23" fmla="*/ 879351 w 7360775"/>
              <a:gd name="connsiteY23" fmla="*/ 0 h 6858000"/>
              <a:gd name="connsiteX24" fmla="*/ 892053 w 7360775"/>
              <a:gd name="connsiteY24" fmla="*/ 78052 h 6858000"/>
              <a:gd name="connsiteX25" fmla="*/ 561940 w 7360775"/>
              <a:gd name="connsiteY25" fmla="*/ 535443 h 6858000"/>
              <a:gd name="connsiteX26" fmla="*/ 15319 w 7360775"/>
              <a:gd name="connsiteY26" fmla="*/ 219852 h 6858000"/>
              <a:gd name="connsiteX27" fmla="*/ 4234 w 7360775"/>
              <a:gd name="connsiteY27" fmla="*/ 42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0775" h="6858000">
                <a:moveTo>
                  <a:pt x="615190" y="3536635"/>
                </a:moveTo>
                <a:cubicBezTo>
                  <a:pt x="896628" y="3536635"/>
                  <a:pt x="1124778" y="3764785"/>
                  <a:pt x="1124778" y="4046223"/>
                </a:cubicBezTo>
                <a:cubicBezTo>
                  <a:pt x="1124778" y="4327661"/>
                  <a:pt x="896628" y="4555811"/>
                  <a:pt x="615190" y="4555811"/>
                </a:cubicBezTo>
                <a:cubicBezTo>
                  <a:pt x="333752" y="4555811"/>
                  <a:pt x="105602" y="4327661"/>
                  <a:pt x="105602" y="4046223"/>
                </a:cubicBezTo>
                <a:cubicBezTo>
                  <a:pt x="105602" y="3764785"/>
                  <a:pt x="333752" y="3536635"/>
                  <a:pt x="615190" y="3536635"/>
                </a:cubicBezTo>
                <a:close/>
                <a:moveTo>
                  <a:pt x="1497780" y="0"/>
                </a:moveTo>
                <a:lnTo>
                  <a:pt x="1997377" y="0"/>
                </a:lnTo>
                <a:lnTo>
                  <a:pt x="5164844" y="0"/>
                </a:lnTo>
                <a:lnTo>
                  <a:pt x="5726653" y="0"/>
                </a:lnTo>
                <a:lnTo>
                  <a:pt x="7360775" y="0"/>
                </a:lnTo>
                <a:lnTo>
                  <a:pt x="7360775" y="6858000"/>
                </a:lnTo>
                <a:lnTo>
                  <a:pt x="5726653" y="6858000"/>
                </a:lnTo>
                <a:lnTo>
                  <a:pt x="1997377" y="6858000"/>
                </a:lnTo>
                <a:lnTo>
                  <a:pt x="311757" y="6858000"/>
                </a:lnTo>
                <a:lnTo>
                  <a:pt x="314130" y="6707670"/>
                </a:lnTo>
                <a:cubicBezTo>
                  <a:pt x="335132" y="6366409"/>
                  <a:pt x="433651" y="6019042"/>
                  <a:pt x="599702" y="5670858"/>
                </a:cubicBezTo>
                <a:cubicBezTo>
                  <a:pt x="770257" y="5311556"/>
                  <a:pt x="1010813" y="4986832"/>
                  <a:pt x="1211433" y="4641255"/>
                </a:cubicBezTo>
                <a:cubicBezTo>
                  <a:pt x="1493036" y="4154456"/>
                  <a:pt x="1511835" y="3622744"/>
                  <a:pt x="1053041" y="3164269"/>
                </a:cubicBezTo>
                <a:cubicBezTo>
                  <a:pt x="881977" y="2993264"/>
                  <a:pt x="700422" y="2805523"/>
                  <a:pt x="607048" y="2589405"/>
                </a:cubicBezTo>
                <a:cubicBezTo>
                  <a:pt x="366279" y="2032158"/>
                  <a:pt x="541125" y="1508061"/>
                  <a:pt x="1054915" y="1068099"/>
                </a:cubicBezTo>
                <a:cubicBezTo>
                  <a:pt x="1261027" y="891535"/>
                  <a:pt x="1489688" y="709488"/>
                  <a:pt x="1502877" y="419995"/>
                </a:cubicBezTo>
                <a:cubicBezTo>
                  <a:pt x="1506389" y="341910"/>
                  <a:pt x="1507262" y="263520"/>
                  <a:pt x="1505904" y="184996"/>
                </a:cubicBezTo>
                <a:close/>
                <a:moveTo>
                  <a:pt x="14543" y="0"/>
                </a:moveTo>
                <a:lnTo>
                  <a:pt x="879351" y="0"/>
                </a:lnTo>
                <a:lnTo>
                  <a:pt x="892053" y="78052"/>
                </a:lnTo>
                <a:cubicBezTo>
                  <a:pt x="904492" y="285271"/>
                  <a:pt x="770271" y="479621"/>
                  <a:pt x="561940" y="535443"/>
                </a:cubicBezTo>
                <a:cubicBezTo>
                  <a:pt x="323846" y="599240"/>
                  <a:pt x="79116" y="457945"/>
                  <a:pt x="15319" y="219852"/>
                </a:cubicBezTo>
                <a:cubicBezTo>
                  <a:pt x="-631" y="160329"/>
                  <a:pt x="-3762" y="100391"/>
                  <a:pt x="4234" y="42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C96DB5-AF0D-CEF1-ECC1-8BD69BFE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63960"/>
            <a:ext cx="4747014" cy="3310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Obilježavanje Svjetskog i Europskog tjedna novca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908C72F-9B7B-7FB2-05E0-D228019DA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4265235"/>
            <a:ext cx="4747018" cy="144727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hr-HR" sz="2000" dirty="0"/>
              <a:t>s</a:t>
            </a:r>
            <a:r>
              <a:rPr kumimoji="0" lang="hr-HR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vake</a:t>
            </a:r>
            <a:r>
              <a:rPr kumimoji="0" lang="hr-HR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godine zadnji tjedan u </a:t>
            </a:r>
            <a:r>
              <a:rPr lang="hr-HR" sz="2000" dirty="0"/>
              <a:t>ožujku</a:t>
            </a:r>
          </a:p>
          <a:p>
            <a:pPr marL="342900" indent="-342900">
              <a:buFontTx/>
              <a:buChar char="-"/>
            </a:pPr>
            <a:r>
              <a:rPr lang="hr-HR" sz="2000" dirty="0"/>
              <a:t>u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Republici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Hrvatskoj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u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obilježavanju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ovog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događaja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sudjeluju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mnogobrojne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institucije</a:t>
            </a:r>
            <a:endParaRPr lang="en-US" sz="2000" dirty="0"/>
          </a:p>
        </p:txBody>
      </p:sp>
      <p:pic>
        <p:nvPicPr>
          <p:cNvPr id="5" name="Rezervirano mjesto slike 4">
            <a:extLst>
              <a:ext uri="{FF2B5EF4-FFF2-40B4-BE49-F238E27FC236}">
                <a16:creationId xmlns:a16="http://schemas.microsoft.com/office/drawing/2014/main" id="{C3FE11FB-82F5-415F-A488-CB9502C5ED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392" r="21392"/>
          <a:stretch>
            <a:fillRect/>
          </a:stretch>
        </p:blipFill>
        <p:spPr>
          <a:xfrm>
            <a:off x="6607566" y="731945"/>
            <a:ext cx="4974834" cy="491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1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142E33-EC99-7E6F-2B94-6FC09A8B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/>
                <a:ea typeface="+mj-ea"/>
                <a:cs typeface="+mj-cs"/>
              </a:rPr>
              <a:t>Istraživanje razine financijske pismenosti mladih u Republici Hrvatskoj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4B2096-A624-6D85-0855-CC5ACB7EE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92D050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hr-HR" dirty="0">
                <a:solidFill>
                  <a:srgbClr val="303030"/>
                </a:solidFill>
                <a:latin typeface="Cambria"/>
              </a:rPr>
              <a:t>p</a:t>
            </a:r>
            <a:r>
              <a:rPr kumimoji="0" lang="hr-HR" b="0" i="0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rovedeno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2019. i 2022.godine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92D050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HANFA ( Hrvatska agencija za nadzor financijskih usluga)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92D050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OECD (Organizacija za ekonomsku suradnju i razvoj)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92D050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ASOO ( Agencija za strukovno obrazovanje i obrazovanje odraslih ) uključuje se 2023. godine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961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48F90-AFD5-4232-AE7D-27B956BF7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3C96EE1-9524-4300-BFAC-56AA55EB4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55747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0AA4560-FA2B-11B5-EBC9-9BF573AB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545870" cy="1658525"/>
          </a:xfrm>
        </p:spPr>
        <p:txBody>
          <a:bodyPr>
            <a:normAutofit/>
          </a:bodyPr>
          <a:lstStyle/>
          <a:p>
            <a:r>
              <a:rPr lang="hr-HR" dirty="0"/>
              <a:t>Rezultati istraživanja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62EB64-3178-9D06-0B7D-2D31EC08C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48521"/>
            <a:ext cx="5545867" cy="347061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/>
              <a:t>porast financijskog znanja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/>
              <a:t>nizak odnos prema novcu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/>
              <a:t>usmjerenost prema potrošnji, a ne štednji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/>
              <a:t>slabo poznavanje ne bankovnih financijskih usluga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/>
              <a:t>interes za kripto tržište u porastu</a:t>
            </a:r>
          </a:p>
          <a:p>
            <a:pPr marL="342900" indent="-342900">
              <a:buFontTx/>
              <a:buChar char="-"/>
            </a:pPr>
            <a:endParaRPr lang="hr-HR" dirty="0"/>
          </a:p>
          <a:p>
            <a:pPr marL="342900" indent="-342900">
              <a:buFontTx/>
              <a:buChar char="-"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FE236F3-4527-F82E-D295-DE6764E2D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116" y="1298777"/>
            <a:ext cx="4289283" cy="408554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4500F21-F032-30E0-B962-320985A2A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433" y="5874250"/>
            <a:ext cx="148755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0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3246EB-FA17-C50A-5682-71104F3E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Financijska pismenost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9F0345-5975-D32D-334F-B0216D37C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solidFill>
                  <a:srgbClr val="303030"/>
                </a:solidFill>
                <a:latin typeface="Cambria"/>
              </a:rPr>
              <a:t>- z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nanja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i vještine koji </a:t>
            </a:r>
            <a:r>
              <a:rPr kumimoji="0" lang="hr-HR" sz="3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su potrebne 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za učinkovito upravljanje financijama, za donošenje ispravnih financijskih odluka i postizanje </a:t>
            </a:r>
            <a:r>
              <a:rPr kumimoji="0" lang="hr-HR" sz="3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financijske sigurnosti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93662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5A59F8-2CFF-110D-76E2-5F296FAD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novac?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EE5E36-6E0E-5F23-754C-EAA8ED44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14" y="2877480"/>
            <a:ext cx="10972800" cy="403653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/>
              <a:t>zakonito sredstvo plaćanja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/>
              <a:t>roba za koju se kupuje svaka druga roba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930BF32-E637-A243-1E77-F17F0E0CF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50" y="171962"/>
            <a:ext cx="4389500" cy="209720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D470FF9-02A2-42D6-3B41-4D6B7368A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801" y="88569"/>
            <a:ext cx="3865199" cy="403590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1FDBD91-10C9-224E-00AC-03B42DDC6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098" y="4588833"/>
            <a:ext cx="4035902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6CCC8-AA39-4037-B3E2-70602B93F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91D0A76-2E04-B4C4-195E-52CDD5ED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71" y="810563"/>
            <a:ext cx="3705572" cy="5409262"/>
          </a:xfrm>
        </p:spPr>
        <p:txBody>
          <a:bodyPr anchor="t">
            <a:normAutofit/>
          </a:bodyPr>
          <a:lstStyle/>
          <a:p>
            <a:r>
              <a:rPr lang="hr-HR" dirty="0"/>
              <a:t>Funkcije novca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id="{35AE60AE-15B7-B510-7B2A-B3029B27E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226736"/>
              </p:ext>
            </p:extLst>
          </p:nvPr>
        </p:nvGraphicFramePr>
        <p:xfrm>
          <a:off x="3401961" y="811212"/>
          <a:ext cx="6927902" cy="5894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553845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633</Words>
  <Application>Microsoft Office PowerPoint</Application>
  <PresentationFormat>Široki zaslon</PresentationFormat>
  <Paragraphs>87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6" baseType="lpstr">
      <vt:lpstr>Arial</vt:lpstr>
      <vt:lpstr>Avenir Next LT Pro</vt:lpstr>
      <vt:lpstr>Cambria</vt:lpstr>
      <vt:lpstr>Georgia</vt:lpstr>
      <vt:lpstr>Libre Franklin</vt:lpstr>
      <vt:lpstr>Lucida Grande</vt:lpstr>
      <vt:lpstr>Posterama</vt:lpstr>
      <vt:lpstr>Wingdings</vt:lpstr>
      <vt:lpstr>SplashVTI</vt:lpstr>
      <vt:lpstr>Financijska pismenost</vt:lpstr>
      <vt:lpstr>Svjetski tjedan novca</vt:lpstr>
      <vt:lpstr>Europski tjedan novca</vt:lpstr>
      <vt:lpstr>Obilježavanje Svjetskog i Europskog tjedna novca</vt:lpstr>
      <vt:lpstr>Istraživanje razine financijske pismenosti mladih u Republici Hrvatskoj</vt:lpstr>
      <vt:lpstr>Rezultati istraživanja</vt:lpstr>
      <vt:lpstr>Financijska pismenost</vt:lpstr>
      <vt:lpstr>Što je novac?</vt:lpstr>
      <vt:lpstr>Funkcije novca</vt:lpstr>
      <vt:lpstr>Financijska imovina</vt:lpstr>
      <vt:lpstr>Naučite upravljati novcem, kako novac ne bi upravljao vama. </vt:lpstr>
      <vt:lpstr>Što je potrošnja?</vt:lpstr>
      <vt:lpstr>Odgovorna potrošnja</vt:lpstr>
      <vt:lpstr>O čemu ovisi potrošnja?</vt:lpstr>
      <vt:lpstr>IRENA- informiraj se, razmisli, educiraj se, ne žuri i analiziraj.</vt:lpstr>
      <vt:lpstr>Štednja je ulaznica za mirniju budućnost</vt:lpstr>
      <vt:lpstr>Misao za kraj: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Financijska pismenost</dc:title>
  <dc:creator>Biljana</dc:creator>
  <cp:lastModifiedBy>Biljana</cp:lastModifiedBy>
  <cp:revision>3</cp:revision>
  <dcterms:created xsi:type="dcterms:W3CDTF">2023-03-19T08:19:12Z</dcterms:created>
  <dcterms:modified xsi:type="dcterms:W3CDTF">2023-03-19T17:24:47Z</dcterms:modified>
</cp:coreProperties>
</file>