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19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70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69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21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59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82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84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0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1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37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521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2B4E-E38C-441E-B93C-270C65EC82FF}" type="datetimeFigureOut">
              <a:rPr lang="hr-HR" smtClean="0"/>
              <a:t>24.6.2019.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918E9-1818-469C-AC08-4021CC8034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74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671375"/>
            <a:ext cx="7772400" cy="1470025"/>
          </a:xfrm>
        </p:spPr>
        <p:txBody>
          <a:bodyPr>
            <a:noAutofit/>
          </a:bodyPr>
          <a:lstStyle/>
          <a:p>
            <a:r>
              <a:rPr lang="hr-HR" sz="9600" dirty="0" smtClean="0">
                <a:solidFill>
                  <a:srgbClr val="FF0000"/>
                </a:solidFill>
              </a:rPr>
              <a:t>GRAĐANSKI ODGOJ</a:t>
            </a:r>
            <a:endParaRPr lang="hr-HR" sz="9600" dirty="0">
              <a:solidFill>
                <a:srgbClr val="FF00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11560" y="2708920"/>
            <a:ext cx="81092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i="1" dirty="0" smtClean="0">
                <a:solidFill>
                  <a:srgbClr val="002060"/>
                </a:solidFill>
              </a:rPr>
              <a:t>Odgoj je za ljudska prava i demokratsko građanstvo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i="1" dirty="0" smtClean="0">
                <a:solidFill>
                  <a:srgbClr val="002060"/>
                </a:solidFill>
              </a:rPr>
              <a:t>Moduli građanskog odgoja su: projekt građanin, simulirano suđenje i simulirana sjednica Hrvatskog sabora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i="1" dirty="0" smtClean="0">
                <a:solidFill>
                  <a:srgbClr val="002060"/>
                </a:solidFill>
              </a:rPr>
              <a:t>Projekt građanin dio je građanskog odgoja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Radom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projektu</a:t>
            </a:r>
            <a:r>
              <a:rPr lang="hr-HR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azvija</a:t>
            </a:r>
            <a:r>
              <a:rPr lang="hr-HR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svoje vještine i znanja,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uči</a:t>
            </a:r>
            <a:r>
              <a:rPr lang="hr-HR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 timskom radu i suradnji, samovrjednovanju,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volontira</a:t>
            </a:r>
            <a:r>
              <a:rPr lang="hr-HR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nju</a:t>
            </a:r>
            <a:r>
              <a:rPr lang="hr-HR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razvija</a:t>
            </a:r>
            <a:r>
              <a:rPr lang="hr-HR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</a:t>
            </a:r>
            <a:r>
              <a:rPr lang="hr-HR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socijalnu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osjetljivost, kreativnost,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komunicira</a:t>
            </a:r>
            <a:r>
              <a:rPr lang="hr-HR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</a:t>
            </a:r>
            <a:r>
              <a:rPr lang="hr-HR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organima vlasti,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analizira</a:t>
            </a:r>
            <a:r>
              <a:rPr lang="hr-HR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zakonske članke,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provodi</a:t>
            </a:r>
            <a:r>
              <a:rPr lang="hr-HR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ankete i intervjue,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hr-HR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ječemo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nova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iskustva, uči</a:t>
            </a:r>
            <a:r>
              <a:rPr lang="hr-HR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 demokraciji,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stje</a:t>
            </a:r>
            <a:r>
              <a:rPr lang="hr-HR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čemo</a:t>
            </a:r>
            <a:r>
              <a:rPr lang="hr-HR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samopouzdanje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 motivaciju za dalje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učenje</a:t>
            </a:r>
            <a:r>
              <a:rPr lang="hr-HR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Naši 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uradci imaju za cilj razvoj kvalitetne osobnosti i kvalitetnog društva s razvijenom građanskom svijesti i građanskom kulturom, te stvaranje mladog čovjeka kao aktivnog sudionika društva </a:t>
            </a:r>
            <a:r>
              <a:rPr lang="hr-HR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vi-VN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demokracije</a:t>
            </a:r>
            <a:r>
              <a:rPr lang="vi-VN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i="1" dirty="0" smtClean="0">
              <a:solidFill>
                <a:srgbClr val="00206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16" y="294423"/>
            <a:ext cx="1164345" cy="7681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0226"/>
            <a:ext cx="1189012" cy="7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solidFill>
                  <a:srgbClr val="FF0000"/>
                </a:solidFill>
              </a:rPr>
              <a:t>GRAĐANSKI ODGOJ</a:t>
            </a:r>
            <a:endParaRPr lang="hr-HR" sz="7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340768"/>
            <a:ext cx="4896544" cy="4525963"/>
          </a:xfrm>
        </p:spPr>
        <p:txBody>
          <a:bodyPr>
            <a:normAutofit/>
          </a:bodyPr>
          <a:lstStyle/>
          <a:p>
            <a:pPr marL="285750" indent="-285750"/>
            <a:r>
              <a:rPr lang="hr-HR" b="1" i="1" dirty="0" smtClean="0">
                <a:solidFill>
                  <a:srgbClr val="002060"/>
                </a:solidFill>
              </a:rPr>
              <a:t>Volontiranje u službi socijalne osjetljivosti </a:t>
            </a:r>
            <a:r>
              <a:rPr lang="hr-HR" i="1" dirty="0" smtClean="0">
                <a:solidFill>
                  <a:srgbClr val="002060"/>
                </a:solidFill>
              </a:rPr>
              <a:t>– pojam javne politike, volonterstvo, humanitarni </a:t>
            </a:r>
            <a:r>
              <a:rPr lang="hr-HR" i="1" dirty="0" smtClean="0">
                <a:solidFill>
                  <a:srgbClr val="002060"/>
                </a:solidFill>
              </a:rPr>
              <a:t>rad,</a:t>
            </a:r>
            <a:r>
              <a:rPr lang="hr-HR" sz="1200" i="1" dirty="0" smtClean="0">
                <a:solidFill>
                  <a:srgbClr val="002060"/>
                </a:solidFill>
              </a:rPr>
              <a:t>2011</a:t>
            </a:r>
            <a:r>
              <a:rPr lang="hr-HR" i="1" dirty="0" smtClean="0">
                <a:solidFill>
                  <a:srgbClr val="002060"/>
                </a:solidFill>
              </a:rPr>
              <a:t> </a:t>
            </a:r>
            <a:endParaRPr lang="hr-HR" i="1" dirty="0" smtClean="0">
              <a:solidFill>
                <a:srgbClr val="002060"/>
              </a:solidFill>
            </a:endParaRPr>
          </a:p>
          <a:p>
            <a:pPr marL="285750" indent="-285750"/>
            <a:r>
              <a:rPr lang="hr-HR" b="1" i="1" dirty="0" smtClean="0">
                <a:solidFill>
                  <a:srgbClr val="002060"/>
                </a:solidFill>
              </a:rPr>
              <a:t>Pred vratima Europe </a:t>
            </a:r>
            <a:r>
              <a:rPr lang="hr-HR" i="1" dirty="0" smtClean="0">
                <a:solidFill>
                  <a:srgbClr val="002060"/>
                </a:solidFill>
              </a:rPr>
              <a:t>– što donosi građanima Europska </a:t>
            </a:r>
            <a:r>
              <a:rPr lang="hr-HR" i="1" dirty="0" smtClean="0">
                <a:solidFill>
                  <a:srgbClr val="002060"/>
                </a:solidFill>
              </a:rPr>
              <a:t>unija,</a:t>
            </a:r>
            <a:r>
              <a:rPr lang="hr-HR" sz="1200" i="1" dirty="0" smtClean="0">
                <a:solidFill>
                  <a:srgbClr val="002060"/>
                </a:solidFill>
              </a:rPr>
              <a:t>2012.</a:t>
            </a:r>
            <a:endParaRPr lang="hr-HR" i="1" dirty="0" smtClean="0">
              <a:solidFill>
                <a:srgbClr val="002060"/>
              </a:solidFill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6076" y="1952836"/>
            <a:ext cx="3816424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43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solidFill>
                  <a:srgbClr val="FF0000"/>
                </a:solidFill>
              </a:rPr>
              <a:t>GRAĐANSKI ODGOJ</a:t>
            </a:r>
            <a:endParaRPr lang="hr-HR" sz="7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hr-HR" b="1" i="1" dirty="0" smtClean="0">
                <a:solidFill>
                  <a:srgbClr val="002060"/>
                </a:solidFill>
              </a:rPr>
              <a:t>Treća životna dob </a:t>
            </a:r>
            <a:r>
              <a:rPr lang="hr-HR" i="1" dirty="0" smtClean="0">
                <a:solidFill>
                  <a:srgbClr val="002060"/>
                </a:solidFill>
              </a:rPr>
              <a:t>– invalidska kolica za dom starih i nemoćnih „Baranjsko sunce”, Beli </a:t>
            </a:r>
            <a:r>
              <a:rPr lang="hr-HR" i="1" dirty="0" smtClean="0">
                <a:solidFill>
                  <a:srgbClr val="002060"/>
                </a:solidFill>
              </a:rPr>
              <a:t>Manastir, </a:t>
            </a:r>
            <a:r>
              <a:rPr lang="hr-HR" sz="1200" i="1" dirty="0" smtClean="0">
                <a:solidFill>
                  <a:srgbClr val="002060"/>
                </a:solidFill>
              </a:rPr>
              <a:t>2013.</a:t>
            </a:r>
            <a:endParaRPr lang="hr-HR" i="1" dirty="0" smtClean="0">
              <a:solidFill>
                <a:srgbClr val="002060"/>
              </a:solidFill>
            </a:endParaRPr>
          </a:p>
          <a:p>
            <a:pPr marL="285750" indent="-285750"/>
            <a:r>
              <a:rPr lang="hr-HR" b="1" i="1" dirty="0" smtClean="0">
                <a:solidFill>
                  <a:srgbClr val="002060"/>
                </a:solidFill>
              </a:rPr>
              <a:t>Predškolska dob </a:t>
            </a:r>
            <a:r>
              <a:rPr lang="hr-HR" i="1" dirty="0" smtClean="0">
                <a:solidFill>
                  <a:srgbClr val="002060"/>
                </a:solidFill>
              </a:rPr>
              <a:t>– njihalo za dječji vrtić „Cvrčak”, </a:t>
            </a:r>
            <a:r>
              <a:rPr lang="hr-HR" i="1" dirty="0" err="1" smtClean="0">
                <a:solidFill>
                  <a:srgbClr val="002060"/>
                </a:solidFill>
              </a:rPr>
              <a:t>Branjin</a:t>
            </a:r>
            <a:r>
              <a:rPr lang="hr-HR" i="1" dirty="0" smtClean="0">
                <a:solidFill>
                  <a:srgbClr val="002060"/>
                </a:solidFill>
              </a:rPr>
              <a:t> </a:t>
            </a:r>
            <a:r>
              <a:rPr lang="hr-HR" i="1" dirty="0" smtClean="0">
                <a:solidFill>
                  <a:srgbClr val="002060"/>
                </a:solidFill>
              </a:rPr>
              <a:t>Vrh,</a:t>
            </a:r>
            <a:r>
              <a:rPr lang="hr-HR" sz="1200" i="1" dirty="0" smtClean="0">
                <a:solidFill>
                  <a:srgbClr val="002060"/>
                </a:solidFill>
              </a:rPr>
              <a:t>2014.</a:t>
            </a:r>
            <a:r>
              <a:rPr lang="hr-HR" i="1" dirty="0" smtClean="0">
                <a:solidFill>
                  <a:srgbClr val="002060"/>
                </a:solidFill>
              </a:rPr>
              <a:t> </a:t>
            </a:r>
            <a:endParaRPr lang="hr-HR" i="1" dirty="0" smtClean="0">
              <a:solidFill>
                <a:srgbClr val="002060"/>
              </a:solidFill>
            </a:endParaRP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47" y="1928470"/>
            <a:ext cx="2872553" cy="1860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48" y="4437112"/>
            <a:ext cx="2872552" cy="1765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71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solidFill>
                  <a:srgbClr val="FF0000"/>
                </a:solidFill>
              </a:rPr>
              <a:t>GRAĐANSKI ODGOJ</a:t>
            </a:r>
            <a:endParaRPr lang="hr-HR" sz="7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hr-HR" b="1" i="1" dirty="0" smtClean="0">
                <a:solidFill>
                  <a:srgbClr val="002060"/>
                </a:solidFill>
              </a:rPr>
              <a:t>Volontiranje za Marcelu </a:t>
            </a:r>
            <a:r>
              <a:rPr lang="hr-HR" i="1" dirty="0" smtClean="0">
                <a:solidFill>
                  <a:srgbClr val="002060"/>
                </a:solidFill>
              </a:rPr>
              <a:t>– osobnim radom učenika sakupljeno 9.600kn + </a:t>
            </a:r>
            <a:r>
              <a:rPr lang="hr-HR" i="1" dirty="0" smtClean="0">
                <a:solidFill>
                  <a:srgbClr val="002060"/>
                </a:solidFill>
              </a:rPr>
              <a:t>lijekovi,</a:t>
            </a:r>
            <a:r>
              <a:rPr lang="hr-HR" sz="1200" i="1" dirty="0" smtClean="0">
                <a:solidFill>
                  <a:srgbClr val="002060"/>
                </a:solidFill>
              </a:rPr>
              <a:t>2015.</a:t>
            </a:r>
            <a:r>
              <a:rPr lang="hr-HR" i="1" dirty="0" smtClean="0">
                <a:solidFill>
                  <a:srgbClr val="002060"/>
                </a:solidFill>
              </a:rPr>
              <a:t> </a:t>
            </a:r>
            <a:endParaRPr lang="hr-HR" i="1" dirty="0" smtClean="0">
              <a:solidFill>
                <a:srgbClr val="002060"/>
              </a:solidFill>
            </a:endParaRPr>
          </a:p>
          <a:p>
            <a:pPr marL="285750" indent="-285750"/>
            <a:r>
              <a:rPr lang="hr-HR" b="1" i="1" dirty="0" smtClean="0">
                <a:solidFill>
                  <a:srgbClr val="002060"/>
                </a:solidFill>
              </a:rPr>
              <a:t>Migranti i naša edukacija o ljudskim pravima </a:t>
            </a:r>
            <a:r>
              <a:rPr lang="hr-HR" i="1" dirty="0" smtClean="0">
                <a:solidFill>
                  <a:srgbClr val="002060"/>
                </a:solidFill>
              </a:rPr>
              <a:t>– </a:t>
            </a:r>
            <a:r>
              <a:rPr lang="hr-HR" i="1" dirty="0" err="1" smtClean="0">
                <a:solidFill>
                  <a:srgbClr val="002060"/>
                </a:solidFill>
              </a:rPr>
              <a:t>laptop</a:t>
            </a:r>
            <a:r>
              <a:rPr lang="hr-HR" i="1" dirty="0" smtClean="0">
                <a:solidFill>
                  <a:srgbClr val="002060"/>
                </a:solidFill>
              </a:rPr>
              <a:t> za potrebe </a:t>
            </a:r>
            <a:r>
              <a:rPr lang="hr-HR" i="1" dirty="0" smtClean="0">
                <a:solidFill>
                  <a:srgbClr val="002060"/>
                </a:solidFill>
              </a:rPr>
              <a:t>projekta,</a:t>
            </a:r>
            <a:r>
              <a:rPr lang="hr-HR" sz="1200" i="1" dirty="0" smtClean="0">
                <a:solidFill>
                  <a:srgbClr val="002060"/>
                </a:solidFill>
              </a:rPr>
              <a:t>2016.</a:t>
            </a:r>
            <a:endParaRPr lang="hr-HR" i="1" dirty="0" smtClean="0">
              <a:solidFill>
                <a:srgbClr val="002060"/>
              </a:solidFill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2808312" cy="2097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10" y="4293096"/>
            <a:ext cx="2798458" cy="1862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2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solidFill>
                  <a:srgbClr val="FF0000"/>
                </a:solidFill>
              </a:rPr>
              <a:t>GRAĐANSKI ODGOJ</a:t>
            </a:r>
            <a:endParaRPr lang="hr-HR" sz="7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hr-HR" b="1" i="1" dirty="0" smtClean="0">
                <a:solidFill>
                  <a:srgbClr val="002060"/>
                </a:solidFill>
              </a:rPr>
              <a:t>Voda u Baranji  </a:t>
            </a:r>
            <a:r>
              <a:rPr lang="hr-HR" i="1" dirty="0" smtClean="0">
                <a:solidFill>
                  <a:srgbClr val="002060"/>
                </a:solidFill>
              </a:rPr>
              <a:t>- projekt predstavljen u Hrvatskom saboru, povjerenje u baranjsku pitku </a:t>
            </a:r>
            <a:r>
              <a:rPr lang="hr-HR" i="1" dirty="0" smtClean="0">
                <a:solidFill>
                  <a:srgbClr val="002060"/>
                </a:solidFill>
              </a:rPr>
              <a:t>vodu,</a:t>
            </a:r>
            <a:r>
              <a:rPr lang="hr-HR" sz="1200" i="1" dirty="0" smtClean="0">
                <a:solidFill>
                  <a:srgbClr val="002060"/>
                </a:solidFill>
              </a:rPr>
              <a:t>2014.</a:t>
            </a:r>
            <a:r>
              <a:rPr lang="hr-HR" i="1" dirty="0" smtClean="0">
                <a:solidFill>
                  <a:srgbClr val="002060"/>
                </a:solidFill>
              </a:rPr>
              <a:t>  </a:t>
            </a:r>
            <a:endParaRPr lang="hr-HR" i="1" dirty="0" smtClean="0">
              <a:solidFill>
                <a:srgbClr val="002060"/>
              </a:solidFill>
            </a:endParaRPr>
          </a:p>
          <a:p>
            <a:pPr marL="285750" indent="-285750"/>
            <a:r>
              <a:rPr lang="hr-HR" b="1" i="1" dirty="0" smtClean="0">
                <a:solidFill>
                  <a:srgbClr val="002060"/>
                </a:solidFill>
              </a:rPr>
              <a:t>Baranja-turistička destinacija </a:t>
            </a:r>
            <a:r>
              <a:rPr lang="hr-HR" i="1" dirty="0" smtClean="0">
                <a:solidFill>
                  <a:srgbClr val="002060"/>
                </a:solidFill>
              </a:rPr>
              <a:t>– promocija Baranje kao turističke destinacije s nizom </a:t>
            </a:r>
            <a:r>
              <a:rPr lang="hr-HR" i="1" dirty="0" smtClean="0">
                <a:solidFill>
                  <a:srgbClr val="002060"/>
                </a:solidFill>
              </a:rPr>
              <a:t>akcija,</a:t>
            </a:r>
            <a:r>
              <a:rPr lang="hr-HR" sz="1200" i="1" dirty="0" smtClean="0">
                <a:solidFill>
                  <a:srgbClr val="002060"/>
                </a:solidFill>
              </a:rPr>
              <a:t>2017.</a:t>
            </a:r>
            <a:endParaRPr lang="hr-HR" i="1" dirty="0" smtClean="0">
              <a:solidFill>
                <a:srgbClr val="002060"/>
              </a:solidFill>
            </a:endParaRP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272656" cy="2181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16" y="4077072"/>
            <a:ext cx="3247988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8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solidFill>
                  <a:srgbClr val="FF0000"/>
                </a:solidFill>
              </a:rPr>
              <a:t>GRAĐANSKI ODGOJ</a:t>
            </a:r>
            <a:endParaRPr lang="hr-HR" sz="7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hr-HR" b="1" i="1" dirty="0" smtClean="0">
                <a:solidFill>
                  <a:srgbClr val="002060"/>
                </a:solidFill>
              </a:rPr>
              <a:t>Baranja-poduzetništvo i zdrava hrana </a:t>
            </a:r>
            <a:r>
              <a:rPr lang="hr-HR" i="1" dirty="0" smtClean="0">
                <a:solidFill>
                  <a:srgbClr val="002060"/>
                </a:solidFill>
              </a:rPr>
              <a:t>– promocija baranjskih proizvoda, med, vino, mljevena sitna paprika, uniforme za zanimanje </a:t>
            </a:r>
            <a:r>
              <a:rPr lang="hr-HR" i="1" dirty="0" smtClean="0">
                <a:solidFill>
                  <a:srgbClr val="002060"/>
                </a:solidFill>
              </a:rPr>
              <a:t>kuhar-konobar,</a:t>
            </a:r>
            <a:r>
              <a:rPr lang="hr-HR" sz="1200" i="1" dirty="0" smtClean="0">
                <a:solidFill>
                  <a:srgbClr val="002060"/>
                </a:solidFill>
              </a:rPr>
              <a:t>2018.</a:t>
            </a:r>
            <a:r>
              <a:rPr lang="hr-HR" sz="1200" i="1" dirty="0" smtClean="0">
                <a:solidFill>
                  <a:srgbClr val="002060"/>
                </a:solidFill>
              </a:rPr>
              <a:t>.</a:t>
            </a:r>
            <a:endParaRPr lang="hr-HR" i="1" dirty="0" smtClean="0">
              <a:solidFill>
                <a:srgbClr val="002060"/>
              </a:solidFill>
            </a:endParaRPr>
          </a:p>
          <a:p>
            <a:pPr marL="285750" indent="-285750"/>
            <a:r>
              <a:rPr lang="hr-HR" b="1" i="1" dirty="0" smtClean="0">
                <a:solidFill>
                  <a:srgbClr val="002060"/>
                </a:solidFill>
              </a:rPr>
              <a:t>Hitne službe </a:t>
            </a:r>
            <a:r>
              <a:rPr lang="hr-HR" i="1" dirty="0" smtClean="0">
                <a:solidFill>
                  <a:srgbClr val="002060"/>
                </a:solidFill>
              </a:rPr>
              <a:t>– volontiranje i aktivno </a:t>
            </a:r>
            <a:r>
              <a:rPr lang="hr-HR" i="1" dirty="0" smtClean="0">
                <a:solidFill>
                  <a:srgbClr val="002060"/>
                </a:solidFill>
              </a:rPr>
              <a:t>građanstvo,</a:t>
            </a:r>
            <a:r>
              <a:rPr lang="hr-HR" sz="1200" i="1" dirty="0" smtClean="0">
                <a:solidFill>
                  <a:srgbClr val="002060"/>
                </a:solidFill>
              </a:rPr>
              <a:t>2019.</a:t>
            </a:r>
            <a:r>
              <a:rPr lang="hr-HR" sz="1200" i="1" dirty="0" smtClean="0">
                <a:solidFill>
                  <a:srgbClr val="002060"/>
                </a:solidFill>
              </a:rPr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98374"/>
            <a:ext cx="3312368" cy="2318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58" y="4149080"/>
            <a:ext cx="3330134" cy="2132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05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solidFill>
                  <a:srgbClr val="FF0000"/>
                </a:solidFill>
              </a:rPr>
              <a:t>GRAĐANSKI ODGOJ</a:t>
            </a:r>
            <a:endParaRPr lang="hr-HR" sz="7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3300" i="1" dirty="0" smtClean="0">
                <a:solidFill>
                  <a:srgbClr val="002060"/>
                </a:solidFill>
              </a:rPr>
              <a:t>Intervjui, ankete, prezentacije, volontiranje, javno predstavljanje HRT, Nova TV, Radio Baranja, Glas Slavonije, Slavonska Televizija, Hrvatski sabor, Županijske i Državne smotre, a čime smo predstavili Baranju i naš </a:t>
            </a:r>
            <a:r>
              <a:rPr lang="hr-HR" sz="3300" i="1" smtClean="0">
                <a:solidFill>
                  <a:srgbClr val="002060"/>
                </a:solidFill>
              </a:rPr>
              <a:t>grad</a:t>
            </a:r>
            <a:r>
              <a:rPr lang="hr-HR" sz="3300" i="1" smtClean="0">
                <a:solidFill>
                  <a:srgbClr val="002060"/>
                </a:solidFill>
              </a:rPr>
              <a:t>…</a:t>
            </a:r>
          </a:p>
          <a:p>
            <a:pPr>
              <a:buFontTx/>
              <a:buChar char="-"/>
            </a:pPr>
            <a:endParaRPr lang="hr-HR" sz="33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400" i="1" dirty="0" smtClean="0">
                <a:solidFill>
                  <a:srgbClr val="002060"/>
                </a:solidFill>
              </a:rPr>
              <a:t>Jasminka </a:t>
            </a:r>
            <a:r>
              <a:rPr lang="hr-HR" sz="1400" i="1" dirty="0" err="1" smtClean="0">
                <a:solidFill>
                  <a:srgbClr val="002060"/>
                </a:solidFill>
              </a:rPr>
              <a:t>Berend</a:t>
            </a:r>
            <a:r>
              <a:rPr lang="hr-HR" sz="1400" i="1" dirty="0" smtClean="0">
                <a:solidFill>
                  <a:srgbClr val="002060"/>
                </a:solidFill>
              </a:rPr>
              <a:t>, prof.</a:t>
            </a:r>
            <a:endParaRPr lang="hr-HR" sz="1400" i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hr-HR" sz="5200" i="1" dirty="0" smtClean="0">
              <a:solidFill>
                <a:srgbClr val="002060"/>
              </a:solidFill>
            </a:endParaRPr>
          </a:p>
          <a:p>
            <a:endParaRPr lang="hr-HR" sz="28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25144"/>
            <a:ext cx="2513856" cy="1885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03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326</Words>
  <Application>Microsoft Office PowerPoint</Application>
  <PresentationFormat>Prikaz na zaslonu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GRAĐANSKI ODGOJ</vt:lpstr>
      <vt:lpstr>GRAĐANSKI ODGOJ</vt:lpstr>
      <vt:lpstr>GRAĐANSKI ODGOJ</vt:lpstr>
      <vt:lpstr>GRAĐANSKI ODGOJ</vt:lpstr>
      <vt:lpstr>GRAĐANSKI ODGOJ</vt:lpstr>
      <vt:lpstr>GRAĐANSKI ODGOJ</vt:lpstr>
      <vt:lpstr>GRAĐANSKI ODGOJ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GRAĐANSKI ODGOJ</dc:title>
  <dc:creator>prof</dc:creator>
  <cp:lastModifiedBy>Jasminka</cp:lastModifiedBy>
  <cp:revision>21</cp:revision>
  <dcterms:created xsi:type="dcterms:W3CDTF">2019-03-05T07:21:18Z</dcterms:created>
  <dcterms:modified xsi:type="dcterms:W3CDTF">2019-06-24T14:20:03Z</dcterms:modified>
</cp:coreProperties>
</file>